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2" r:id="rId5"/>
  </p:sldIdLst>
  <p:sldSz cx="7559675" cy="1069181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DFBAFB-9F6A-4E8F-AF02-EABEB6ED6F32}" v="6" dt="2022-01-07T15:44:03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3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1B2F1-E170-47F8-BF63-7B54B734A169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1BA0B-6D86-4FAF-AEC1-4D9B97083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456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0B446-A326-4D82-AFA2-7A3B3583AE11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88526-554C-4F3D-84F1-D097A30F8E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869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180000" y="4500000"/>
            <a:ext cx="5040000" cy="1440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9"/>
          <p:cNvSpPr>
            <a:spLocks noChangeAspect="1"/>
          </p:cNvSpPr>
          <p:nvPr userDrawn="1"/>
        </p:nvSpPr>
        <p:spPr bwMode="auto">
          <a:xfrm>
            <a:off x="180000" y="4500000"/>
            <a:ext cx="5040000" cy="513657"/>
          </a:xfrm>
          <a:custGeom>
            <a:avLst/>
            <a:gdLst>
              <a:gd name="T0" fmla="*/ 3758 w 3758"/>
              <a:gd name="T1" fmla="*/ 0 h 383"/>
              <a:gd name="T2" fmla="*/ 118 w 3758"/>
              <a:gd name="T3" fmla="*/ 0 h 383"/>
              <a:gd name="T4" fmla="*/ 95 w 3758"/>
              <a:gd name="T5" fmla="*/ 0 h 383"/>
              <a:gd name="T6" fmla="*/ 0 w 3758"/>
              <a:gd name="T7" fmla="*/ 0 h 383"/>
              <a:gd name="T8" fmla="*/ 0 w 3758"/>
              <a:gd name="T9" fmla="*/ 190 h 383"/>
              <a:gd name="T10" fmla="*/ 0 w 3758"/>
              <a:gd name="T11" fmla="*/ 190 h 383"/>
              <a:gd name="T12" fmla="*/ 0 w 3758"/>
              <a:gd name="T13" fmla="*/ 190 h 383"/>
              <a:gd name="T14" fmla="*/ 95 w 3758"/>
              <a:gd name="T15" fmla="*/ 286 h 383"/>
              <a:gd name="T16" fmla="*/ 95 w 3758"/>
              <a:gd name="T17" fmla="*/ 286 h 383"/>
              <a:gd name="T18" fmla="*/ 189 w 3758"/>
              <a:gd name="T19" fmla="*/ 383 h 383"/>
              <a:gd name="T20" fmla="*/ 282 w 3758"/>
              <a:gd name="T21" fmla="*/ 286 h 383"/>
              <a:gd name="T22" fmla="*/ 3758 w 3758"/>
              <a:gd name="T23" fmla="*/ 286 h 383"/>
              <a:gd name="T24" fmla="*/ 3758 w 3758"/>
              <a:gd name="T25" fmla="*/ 0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58" h="383">
                <a:moveTo>
                  <a:pt x="3758" y="0"/>
                </a:moveTo>
                <a:lnTo>
                  <a:pt x="118" y="0"/>
                </a:lnTo>
                <a:lnTo>
                  <a:pt x="95" y="0"/>
                </a:lnTo>
                <a:lnTo>
                  <a:pt x="0" y="0"/>
                </a:lnTo>
                <a:lnTo>
                  <a:pt x="0" y="190"/>
                </a:lnTo>
                <a:lnTo>
                  <a:pt x="0" y="190"/>
                </a:lnTo>
                <a:lnTo>
                  <a:pt x="0" y="190"/>
                </a:lnTo>
                <a:lnTo>
                  <a:pt x="95" y="286"/>
                </a:lnTo>
                <a:lnTo>
                  <a:pt x="95" y="286"/>
                </a:lnTo>
                <a:lnTo>
                  <a:pt x="189" y="383"/>
                </a:lnTo>
                <a:lnTo>
                  <a:pt x="282" y="286"/>
                </a:lnTo>
                <a:lnTo>
                  <a:pt x="3758" y="286"/>
                </a:lnTo>
                <a:lnTo>
                  <a:pt x="3758" y="0"/>
                </a:lnTo>
                <a:close/>
              </a:path>
            </a:pathLst>
          </a:custGeom>
          <a:solidFill>
            <a:srgbClr val="FDC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220000" y="4499999"/>
            <a:ext cx="2160000" cy="6191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FontTx/>
              <a:buNone/>
            </a:pPr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5274914" y="7955248"/>
            <a:ext cx="2011680" cy="394312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client(s) in Arial 11 </a:t>
            </a:r>
            <a:r>
              <a:rPr lang="en-US" err="1"/>
              <a:t>pt</a:t>
            </a:r>
            <a:endParaRPr lang="en-GB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274914" y="7657776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5274914" y="8278853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contractor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5274916" y="463976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274914" y="705500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274914" y="8578234"/>
            <a:ext cx="2011680" cy="406276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contractor in Arial 11 </a:t>
            </a:r>
            <a:r>
              <a:rPr lang="en-US" err="1"/>
              <a:t>pt</a:t>
            </a:r>
            <a:endParaRPr lang="en-GB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5274918" y="4938462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application in Arial 11 </a:t>
            </a:r>
            <a:r>
              <a:rPr lang="en-US" err="1"/>
              <a:t>pt</a:t>
            </a:r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5274914" y="7351085"/>
            <a:ext cx="2011680" cy="382297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market in Arial 11 </a:t>
            </a:r>
            <a:r>
              <a:rPr lang="en-US" err="1"/>
              <a:t>pt</a:t>
            </a:r>
            <a:endParaRPr lang="en-GB"/>
          </a:p>
        </p:txBody>
      </p:sp>
      <p:sp>
        <p:nvSpPr>
          <p:cNvPr id="23" name="Picture Placeholder 41"/>
          <p:cNvSpPr>
            <a:spLocks noGrp="1"/>
          </p:cNvSpPr>
          <p:nvPr>
            <p:ph type="pic" sz="quarter" idx="21"/>
          </p:nvPr>
        </p:nvSpPr>
        <p:spPr>
          <a:xfrm>
            <a:off x="179837" y="1080000"/>
            <a:ext cx="7200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5274918" y="9845049"/>
            <a:ext cx="2011680" cy="645881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business unit name (s) in Arial 11pt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5274916" y="9537959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companies</a:t>
            </a:r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26" hasCustomPrompt="1"/>
          </p:nvPr>
        </p:nvSpPr>
        <p:spPr>
          <a:xfrm>
            <a:off x="5274914" y="9209200"/>
            <a:ext cx="2011680" cy="420585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value if appropriate, or delete off slide master</a:t>
            </a:r>
            <a:endParaRPr lang="en-GB"/>
          </a:p>
        </p:txBody>
      </p:sp>
      <p:sp>
        <p:nvSpPr>
          <p:cNvPr id="27" name="TextBox 26"/>
          <p:cNvSpPr txBox="1"/>
          <p:nvPr userDrawn="1"/>
        </p:nvSpPr>
        <p:spPr>
          <a:xfrm>
            <a:off x="5274914" y="8913119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Value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79999" y="6048000"/>
            <a:ext cx="4932000" cy="3600000"/>
          </a:xfrm>
        </p:spPr>
        <p:txBody>
          <a:bodyPr tIns="91440" rIns="91440">
            <a:noAutofit/>
          </a:bodyPr>
          <a:lstStyle>
            <a:lvl1pPr marL="231790" indent="-231790">
              <a:buClr>
                <a:schemeClr val="accent2"/>
              </a:buClr>
              <a:buFont typeface="Arial" panose="020B0604020202020204" pitchFamily="34" charset="0"/>
              <a:buChar char="•"/>
              <a:defRPr sz="13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90" indent="0">
              <a:lnSpc>
                <a:spcPct val="114000"/>
              </a:lnSpc>
              <a:buFontTx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Click to edit Master text styles, Arial Bold 13 </a:t>
            </a:r>
            <a:r>
              <a:rPr lang="en-US" err="1"/>
              <a:t>pt</a:t>
            </a:r>
            <a:endParaRPr lang="en-US"/>
          </a:p>
          <a:p>
            <a:pPr lvl="1"/>
            <a:r>
              <a:rPr lang="en-US"/>
              <a:t>Second level, Arial 10 </a:t>
            </a:r>
            <a:r>
              <a:rPr lang="en-US" err="1"/>
              <a:t>pt</a:t>
            </a:r>
            <a:endParaRPr lang="en-US"/>
          </a:p>
        </p:txBody>
      </p:sp>
      <p:sp>
        <p:nvSpPr>
          <p:cNvPr id="29" name="TextBox 28"/>
          <p:cNvSpPr txBox="1"/>
          <p:nvPr userDrawn="1"/>
        </p:nvSpPr>
        <p:spPr>
          <a:xfrm>
            <a:off x="5274914" y="5591663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5274916" y="5896333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technique in Arial 11 </a:t>
            </a:r>
            <a:r>
              <a:rPr lang="en-US" err="1"/>
              <a:t>pt</a:t>
            </a:r>
            <a:endParaRPr lang="en-US"/>
          </a:p>
        </p:txBody>
      </p:sp>
      <p:sp>
        <p:nvSpPr>
          <p:cNvPr id="35" name="TextBox 34"/>
          <p:cNvSpPr txBox="1"/>
          <p:nvPr userDrawn="1"/>
        </p:nvSpPr>
        <p:spPr>
          <a:xfrm>
            <a:off x="324000" y="4554000"/>
            <a:ext cx="4412903" cy="2943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3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achievements</a:t>
            </a:r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20" hasCustomPrompt="1"/>
          </p:nvPr>
        </p:nvSpPr>
        <p:spPr>
          <a:xfrm>
            <a:off x="314896" y="4967999"/>
            <a:ext cx="4788000" cy="936000"/>
          </a:xfrm>
          <a:noFill/>
        </p:spPr>
        <p:txBody>
          <a:bodyPr wrap="square" rIns="45720">
            <a:noAutofit/>
          </a:bodyPr>
          <a:lstStyle>
            <a:lvl1pPr marL="171462" indent="-17146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177812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 Arial 10 </a:t>
            </a:r>
            <a:r>
              <a:rPr lang="en-US" err="1"/>
              <a:t>pt</a:t>
            </a:r>
            <a:r>
              <a:rPr lang="en-US"/>
              <a:t>, bullet point highlights / impressive outcomes.</a:t>
            </a:r>
            <a:endParaRPr lang="en-GB"/>
          </a:p>
        </p:txBody>
      </p:sp>
      <p:sp>
        <p:nvSpPr>
          <p:cNvPr id="47" name="Freeform 13"/>
          <p:cNvSpPr>
            <a:spLocks noChangeAspect="1"/>
          </p:cNvSpPr>
          <p:nvPr userDrawn="1"/>
        </p:nvSpPr>
        <p:spPr bwMode="auto">
          <a:xfrm>
            <a:off x="179837" y="9712260"/>
            <a:ext cx="5040000" cy="979553"/>
          </a:xfrm>
          <a:custGeom>
            <a:avLst/>
            <a:gdLst>
              <a:gd name="T0" fmla="*/ 3550 w 3756"/>
              <a:gd name="T1" fmla="*/ 105 h 730"/>
              <a:gd name="T2" fmla="*/ 3342 w 3756"/>
              <a:gd name="T3" fmla="*/ 315 h 730"/>
              <a:gd name="T4" fmla="*/ 3032 w 3756"/>
              <a:gd name="T5" fmla="*/ 0 h 730"/>
              <a:gd name="T6" fmla="*/ 0 w 3756"/>
              <a:gd name="T7" fmla="*/ 0 h 730"/>
              <a:gd name="T8" fmla="*/ 0 w 3756"/>
              <a:gd name="T9" fmla="*/ 730 h 730"/>
              <a:gd name="T10" fmla="*/ 3446 w 3756"/>
              <a:gd name="T11" fmla="*/ 730 h 730"/>
              <a:gd name="T12" fmla="*/ 3756 w 3756"/>
              <a:gd name="T13" fmla="*/ 730 h 730"/>
              <a:gd name="T14" fmla="*/ 3756 w 3756"/>
              <a:gd name="T15" fmla="*/ 105 h 730"/>
              <a:gd name="T16" fmla="*/ 3550 w 3756"/>
              <a:gd name="T17" fmla="*/ 105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6" h="730">
                <a:moveTo>
                  <a:pt x="3550" y="105"/>
                </a:moveTo>
                <a:lnTo>
                  <a:pt x="3342" y="315"/>
                </a:lnTo>
                <a:lnTo>
                  <a:pt x="3032" y="0"/>
                </a:lnTo>
                <a:lnTo>
                  <a:pt x="0" y="0"/>
                </a:lnTo>
                <a:lnTo>
                  <a:pt x="0" y="730"/>
                </a:lnTo>
                <a:lnTo>
                  <a:pt x="3446" y="730"/>
                </a:lnTo>
                <a:lnTo>
                  <a:pt x="3756" y="730"/>
                </a:lnTo>
                <a:lnTo>
                  <a:pt x="3756" y="105"/>
                </a:lnTo>
                <a:lnTo>
                  <a:pt x="3550" y="105"/>
                </a:lnTo>
                <a:close/>
              </a:path>
            </a:pathLst>
          </a:custGeom>
          <a:solidFill>
            <a:srgbClr val="CCD6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316799" y="9792000"/>
            <a:ext cx="3780000" cy="750532"/>
          </a:xfrm>
        </p:spPr>
        <p:txBody>
          <a:bodyPr/>
          <a:lstStyle>
            <a:lvl1pPr marL="0" indent="0">
              <a:buNone/>
              <a:defRPr lang="en-GB" sz="1000" b="0" i="0" baseline="0">
                <a:effectLst/>
              </a:defRPr>
            </a:lvl1pPr>
            <a:lvl2pPr marL="377994" indent="0">
              <a:buNone/>
              <a:defRPr/>
            </a:lvl2pPr>
            <a:lvl3pPr marL="755989" indent="0">
              <a:buNone/>
              <a:defRPr/>
            </a:lvl3pPr>
            <a:lvl4pPr marL="1133982" indent="0">
              <a:buNone/>
              <a:defRPr/>
            </a:lvl4pPr>
            <a:lvl5pPr marL="1511976" indent="0">
              <a:buNone/>
              <a:defRPr/>
            </a:lvl5pPr>
          </a:lstStyle>
          <a:p>
            <a:r>
              <a:rPr lang="en-US" sz="10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customer feedback in Arial 10 </a:t>
            </a:r>
            <a:r>
              <a:rPr lang="en-US" sz="10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quotes; including job title, type of client (</a:t>
            </a:r>
            <a:r>
              <a:rPr lang="en-US" sz="10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0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Commercial Director, Residential Developer) in Arial 10 </a:t>
            </a:r>
            <a:r>
              <a:rPr lang="en-US" sz="10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bold</a:t>
            </a:r>
          </a:p>
          <a:p>
            <a:endParaRPr lang="en-GB" sz="10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37" y="339670"/>
            <a:ext cx="1440000" cy="409700"/>
          </a:xfrm>
          <a:prstGeom prst="rect">
            <a:avLst/>
          </a:prstGeom>
        </p:spPr>
      </p:pic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1836075" y="339670"/>
            <a:ext cx="5543762" cy="291418"/>
          </a:xfrm>
        </p:spPr>
        <p:txBody>
          <a:bodyPr anchor="t">
            <a:noAutofit/>
          </a:bodyPr>
          <a:lstStyle>
            <a:lvl1pPr algn="r">
              <a:defRPr sz="1800" b="1" cap="all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Add project name IN ARIAL 18pt</a:t>
            </a:r>
          </a:p>
        </p:txBody>
      </p:sp>
      <p:sp>
        <p:nvSpPr>
          <p:cNvPr id="3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36075" y="655321"/>
            <a:ext cx="5543762" cy="333357"/>
          </a:xfrm>
        </p:spPr>
        <p:txBody>
          <a:bodyPr>
            <a:noAutofit/>
          </a:bodyPr>
          <a:lstStyle>
            <a:lvl1pPr marL="0" indent="0" algn="r">
              <a:buNone/>
              <a:defRPr sz="14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24" indent="0" algn="ctr">
              <a:buNone/>
              <a:defRPr sz="1500"/>
            </a:lvl2pPr>
            <a:lvl3pPr marL="685850" indent="0" algn="ctr">
              <a:buNone/>
              <a:defRPr sz="1350"/>
            </a:lvl3pPr>
            <a:lvl4pPr marL="1028772" indent="0" algn="ctr">
              <a:buNone/>
              <a:defRPr sz="1200"/>
            </a:lvl4pPr>
            <a:lvl5pPr marL="1371696" indent="0" algn="ctr">
              <a:buNone/>
              <a:defRPr sz="1200"/>
            </a:lvl5pPr>
            <a:lvl6pPr marL="1714622" indent="0" algn="ctr">
              <a:buNone/>
              <a:defRPr sz="1200"/>
            </a:lvl6pPr>
            <a:lvl7pPr marL="2057546" indent="0" algn="ctr">
              <a:buNone/>
              <a:defRPr sz="1200"/>
            </a:lvl7pPr>
            <a:lvl8pPr marL="2400470" indent="0" algn="ctr">
              <a:buNone/>
              <a:defRPr sz="1200"/>
            </a:lvl8pPr>
            <a:lvl9pPr marL="2743395" indent="0" algn="ctr">
              <a:buNone/>
              <a:defRPr sz="1200"/>
            </a:lvl9pPr>
          </a:lstStyle>
          <a:p>
            <a:r>
              <a:rPr lang="en-US"/>
              <a:t>City/area, country in ARIAL 14pt</a:t>
            </a:r>
          </a:p>
        </p:txBody>
      </p:sp>
    </p:spTree>
    <p:extLst>
      <p:ext uri="{BB962C8B-B14F-4D97-AF65-F5344CB8AC3E}">
        <p14:creationId xmlns:p14="http://schemas.microsoft.com/office/powerpoint/2010/main" val="182237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180000" y="4500000"/>
            <a:ext cx="5040000" cy="1440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9"/>
          <p:cNvSpPr>
            <a:spLocks noChangeAspect="1"/>
          </p:cNvSpPr>
          <p:nvPr userDrawn="1"/>
        </p:nvSpPr>
        <p:spPr bwMode="auto">
          <a:xfrm>
            <a:off x="180000" y="4500000"/>
            <a:ext cx="5040000" cy="513657"/>
          </a:xfrm>
          <a:custGeom>
            <a:avLst/>
            <a:gdLst>
              <a:gd name="T0" fmla="*/ 3758 w 3758"/>
              <a:gd name="T1" fmla="*/ 0 h 383"/>
              <a:gd name="T2" fmla="*/ 118 w 3758"/>
              <a:gd name="T3" fmla="*/ 0 h 383"/>
              <a:gd name="T4" fmla="*/ 95 w 3758"/>
              <a:gd name="T5" fmla="*/ 0 h 383"/>
              <a:gd name="T6" fmla="*/ 0 w 3758"/>
              <a:gd name="T7" fmla="*/ 0 h 383"/>
              <a:gd name="T8" fmla="*/ 0 w 3758"/>
              <a:gd name="T9" fmla="*/ 190 h 383"/>
              <a:gd name="T10" fmla="*/ 0 w 3758"/>
              <a:gd name="T11" fmla="*/ 190 h 383"/>
              <a:gd name="T12" fmla="*/ 0 w 3758"/>
              <a:gd name="T13" fmla="*/ 190 h 383"/>
              <a:gd name="T14" fmla="*/ 95 w 3758"/>
              <a:gd name="T15" fmla="*/ 286 h 383"/>
              <a:gd name="T16" fmla="*/ 95 w 3758"/>
              <a:gd name="T17" fmla="*/ 286 h 383"/>
              <a:gd name="T18" fmla="*/ 189 w 3758"/>
              <a:gd name="T19" fmla="*/ 383 h 383"/>
              <a:gd name="T20" fmla="*/ 282 w 3758"/>
              <a:gd name="T21" fmla="*/ 286 h 383"/>
              <a:gd name="T22" fmla="*/ 3758 w 3758"/>
              <a:gd name="T23" fmla="*/ 286 h 383"/>
              <a:gd name="T24" fmla="*/ 3758 w 3758"/>
              <a:gd name="T25" fmla="*/ 0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58" h="383">
                <a:moveTo>
                  <a:pt x="3758" y="0"/>
                </a:moveTo>
                <a:lnTo>
                  <a:pt x="118" y="0"/>
                </a:lnTo>
                <a:lnTo>
                  <a:pt x="95" y="0"/>
                </a:lnTo>
                <a:lnTo>
                  <a:pt x="0" y="0"/>
                </a:lnTo>
                <a:lnTo>
                  <a:pt x="0" y="190"/>
                </a:lnTo>
                <a:lnTo>
                  <a:pt x="0" y="190"/>
                </a:lnTo>
                <a:lnTo>
                  <a:pt x="0" y="190"/>
                </a:lnTo>
                <a:lnTo>
                  <a:pt x="95" y="286"/>
                </a:lnTo>
                <a:lnTo>
                  <a:pt x="95" y="286"/>
                </a:lnTo>
                <a:lnTo>
                  <a:pt x="189" y="383"/>
                </a:lnTo>
                <a:lnTo>
                  <a:pt x="282" y="286"/>
                </a:lnTo>
                <a:lnTo>
                  <a:pt x="3758" y="286"/>
                </a:lnTo>
                <a:lnTo>
                  <a:pt x="3758" y="0"/>
                </a:lnTo>
                <a:close/>
              </a:path>
            </a:pathLst>
          </a:custGeom>
          <a:solidFill>
            <a:srgbClr val="FDC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220000" y="4499999"/>
            <a:ext cx="2160000" cy="6191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FontTx/>
              <a:buNone/>
            </a:pPr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65047" y="339670"/>
            <a:ext cx="5543762" cy="291418"/>
          </a:xfrm>
        </p:spPr>
        <p:txBody>
          <a:bodyPr anchor="t">
            <a:noAutofit/>
          </a:bodyPr>
          <a:lstStyle>
            <a:lvl1pPr algn="l">
              <a:defRPr sz="1800" b="1" cap="all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Add project name IN ARIAL 18pt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5046" y="655321"/>
            <a:ext cx="5543762" cy="333357"/>
          </a:xfrm>
        </p:spPr>
        <p:txBody>
          <a:bodyPr>
            <a:noAutofit/>
          </a:bodyPr>
          <a:lstStyle>
            <a:lvl1pPr marL="0" indent="0" algn="l">
              <a:buNone/>
              <a:defRPr sz="14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24" indent="0" algn="ctr">
              <a:buNone/>
              <a:defRPr sz="1500"/>
            </a:lvl2pPr>
            <a:lvl3pPr marL="685850" indent="0" algn="ctr">
              <a:buNone/>
              <a:defRPr sz="1350"/>
            </a:lvl3pPr>
            <a:lvl4pPr marL="1028772" indent="0" algn="ctr">
              <a:buNone/>
              <a:defRPr sz="1200"/>
            </a:lvl4pPr>
            <a:lvl5pPr marL="1371696" indent="0" algn="ctr">
              <a:buNone/>
              <a:defRPr sz="1200"/>
            </a:lvl5pPr>
            <a:lvl6pPr marL="1714622" indent="0" algn="ctr">
              <a:buNone/>
              <a:defRPr sz="1200"/>
            </a:lvl6pPr>
            <a:lvl7pPr marL="2057546" indent="0" algn="ctr">
              <a:buNone/>
              <a:defRPr sz="1200"/>
            </a:lvl7pPr>
            <a:lvl8pPr marL="2400470" indent="0" algn="ctr">
              <a:buNone/>
              <a:defRPr sz="1200"/>
            </a:lvl8pPr>
            <a:lvl9pPr marL="2743395" indent="0" algn="ctr">
              <a:buNone/>
              <a:defRPr sz="1200"/>
            </a:lvl9pPr>
          </a:lstStyle>
          <a:p>
            <a:r>
              <a:rPr lang="en-US"/>
              <a:t>City/area, country in ARIAL 14pt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5274918" y="739152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client(s) in Arial 11 </a:t>
            </a:r>
            <a:r>
              <a:rPr lang="en-US" err="1"/>
              <a:t>pt</a:t>
            </a:r>
            <a:endParaRPr lang="en-GB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274916" y="708127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5274918" y="789738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contractor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5274916" y="463976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274916" y="6267837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274918" y="820185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contractor in Arial 11 </a:t>
            </a:r>
            <a:r>
              <a:rPr lang="en-US" err="1"/>
              <a:t>pt</a:t>
            </a:r>
            <a:endParaRPr lang="en-GB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5274918" y="4938462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application in Arial 11 </a:t>
            </a:r>
            <a:r>
              <a:rPr lang="en-US" err="1"/>
              <a:t>pt</a:t>
            </a:r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5274918" y="6564593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market in Arial 11 </a:t>
            </a:r>
            <a:r>
              <a:rPr lang="en-US" err="1"/>
              <a:t>pt</a:t>
            </a:r>
            <a:endParaRPr lang="en-GB"/>
          </a:p>
        </p:txBody>
      </p:sp>
      <p:sp>
        <p:nvSpPr>
          <p:cNvPr id="23" name="Picture Placeholder 41"/>
          <p:cNvSpPr>
            <a:spLocks noGrp="1"/>
          </p:cNvSpPr>
          <p:nvPr>
            <p:ph type="pic" sz="quarter" idx="21"/>
          </p:nvPr>
        </p:nvSpPr>
        <p:spPr>
          <a:xfrm>
            <a:off x="179837" y="1080000"/>
            <a:ext cx="4932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5274918" y="9845049"/>
            <a:ext cx="2011680" cy="645881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business unit name (s) in Arial 11pt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5274916" y="9537959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business unit (s)</a:t>
            </a:r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26" hasCustomPrompt="1"/>
          </p:nvPr>
        </p:nvSpPr>
        <p:spPr>
          <a:xfrm>
            <a:off x="5274918" y="9020117"/>
            <a:ext cx="2011680" cy="493776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value if appropriate, or delete off slide master</a:t>
            </a:r>
            <a:endParaRPr lang="en-GB"/>
          </a:p>
        </p:txBody>
      </p:sp>
      <p:sp>
        <p:nvSpPr>
          <p:cNvPr id="27" name="TextBox 26"/>
          <p:cNvSpPr txBox="1"/>
          <p:nvPr userDrawn="1"/>
        </p:nvSpPr>
        <p:spPr>
          <a:xfrm>
            <a:off x="5274918" y="8711786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Value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79999" y="6048000"/>
            <a:ext cx="4932000" cy="3600000"/>
          </a:xfrm>
        </p:spPr>
        <p:txBody>
          <a:bodyPr tIns="91440" rIns="91440">
            <a:noAutofit/>
          </a:bodyPr>
          <a:lstStyle>
            <a:lvl1pPr marL="231790" indent="-231790">
              <a:buClr>
                <a:schemeClr val="accent2"/>
              </a:buClr>
              <a:buFont typeface="Arial" panose="020B0604020202020204" pitchFamily="34" charset="0"/>
              <a:buChar char="•"/>
              <a:defRPr sz="13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90" indent="0">
              <a:lnSpc>
                <a:spcPct val="114000"/>
              </a:lnSpc>
              <a:buFontTx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Click to edit Master text styles, Arial Bold 13 </a:t>
            </a:r>
            <a:r>
              <a:rPr lang="en-US" err="1"/>
              <a:t>pt</a:t>
            </a:r>
            <a:endParaRPr lang="en-US"/>
          </a:p>
          <a:p>
            <a:pPr lvl="1"/>
            <a:r>
              <a:rPr lang="en-US"/>
              <a:t>Second level, Arial 10 </a:t>
            </a:r>
            <a:r>
              <a:rPr lang="en-US" err="1"/>
              <a:t>pt</a:t>
            </a:r>
            <a:endParaRPr lang="en-US"/>
          </a:p>
        </p:txBody>
      </p:sp>
      <p:sp>
        <p:nvSpPr>
          <p:cNvPr id="29" name="TextBox 28"/>
          <p:cNvSpPr txBox="1"/>
          <p:nvPr userDrawn="1"/>
        </p:nvSpPr>
        <p:spPr>
          <a:xfrm>
            <a:off x="5274916" y="544917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5274918" y="5753844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technique in Arial 11 </a:t>
            </a:r>
            <a:r>
              <a:rPr lang="en-US" err="1"/>
              <a:t>pt</a:t>
            </a:r>
            <a:endParaRPr lang="en-US"/>
          </a:p>
        </p:txBody>
      </p:sp>
      <p:sp>
        <p:nvSpPr>
          <p:cNvPr id="35" name="TextBox 34"/>
          <p:cNvSpPr txBox="1"/>
          <p:nvPr userDrawn="1"/>
        </p:nvSpPr>
        <p:spPr>
          <a:xfrm>
            <a:off x="324000" y="4552243"/>
            <a:ext cx="4412903" cy="2943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3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achievements</a:t>
            </a:r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20" hasCustomPrompt="1"/>
          </p:nvPr>
        </p:nvSpPr>
        <p:spPr>
          <a:xfrm>
            <a:off x="314896" y="4968000"/>
            <a:ext cx="4788000" cy="936000"/>
          </a:xfrm>
          <a:noFill/>
        </p:spPr>
        <p:txBody>
          <a:bodyPr wrap="square" rIns="45720">
            <a:noAutofit/>
          </a:bodyPr>
          <a:lstStyle>
            <a:lvl1pPr marL="171462" indent="-17146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177812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 Arial 10 </a:t>
            </a:r>
            <a:r>
              <a:rPr lang="en-US" err="1"/>
              <a:t>pt</a:t>
            </a:r>
            <a:r>
              <a:rPr lang="en-US"/>
              <a:t>, bullet point highlights / impressive outcomes.</a:t>
            </a:r>
            <a:endParaRPr lang="en-GB"/>
          </a:p>
        </p:txBody>
      </p:sp>
      <p:sp>
        <p:nvSpPr>
          <p:cNvPr id="47" name="Freeform 13"/>
          <p:cNvSpPr>
            <a:spLocks noChangeAspect="1"/>
          </p:cNvSpPr>
          <p:nvPr userDrawn="1"/>
        </p:nvSpPr>
        <p:spPr bwMode="auto">
          <a:xfrm>
            <a:off x="179837" y="9712260"/>
            <a:ext cx="5040000" cy="979553"/>
          </a:xfrm>
          <a:custGeom>
            <a:avLst/>
            <a:gdLst>
              <a:gd name="T0" fmla="*/ 3550 w 3756"/>
              <a:gd name="T1" fmla="*/ 105 h 730"/>
              <a:gd name="T2" fmla="*/ 3342 w 3756"/>
              <a:gd name="T3" fmla="*/ 315 h 730"/>
              <a:gd name="T4" fmla="*/ 3032 w 3756"/>
              <a:gd name="T5" fmla="*/ 0 h 730"/>
              <a:gd name="T6" fmla="*/ 0 w 3756"/>
              <a:gd name="T7" fmla="*/ 0 h 730"/>
              <a:gd name="T8" fmla="*/ 0 w 3756"/>
              <a:gd name="T9" fmla="*/ 730 h 730"/>
              <a:gd name="T10" fmla="*/ 3446 w 3756"/>
              <a:gd name="T11" fmla="*/ 730 h 730"/>
              <a:gd name="T12" fmla="*/ 3756 w 3756"/>
              <a:gd name="T13" fmla="*/ 730 h 730"/>
              <a:gd name="T14" fmla="*/ 3756 w 3756"/>
              <a:gd name="T15" fmla="*/ 105 h 730"/>
              <a:gd name="T16" fmla="*/ 3550 w 3756"/>
              <a:gd name="T17" fmla="*/ 105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6" h="730">
                <a:moveTo>
                  <a:pt x="3550" y="105"/>
                </a:moveTo>
                <a:lnTo>
                  <a:pt x="3342" y="315"/>
                </a:lnTo>
                <a:lnTo>
                  <a:pt x="3032" y="0"/>
                </a:lnTo>
                <a:lnTo>
                  <a:pt x="0" y="0"/>
                </a:lnTo>
                <a:lnTo>
                  <a:pt x="0" y="730"/>
                </a:lnTo>
                <a:lnTo>
                  <a:pt x="3446" y="730"/>
                </a:lnTo>
                <a:lnTo>
                  <a:pt x="3756" y="730"/>
                </a:lnTo>
                <a:lnTo>
                  <a:pt x="3756" y="105"/>
                </a:lnTo>
                <a:lnTo>
                  <a:pt x="3550" y="105"/>
                </a:lnTo>
                <a:close/>
              </a:path>
            </a:pathLst>
          </a:custGeom>
          <a:solidFill>
            <a:srgbClr val="CCD6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Picture Placeholder 41"/>
          <p:cNvSpPr>
            <a:spLocks noGrp="1"/>
          </p:cNvSpPr>
          <p:nvPr>
            <p:ph type="pic" sz="quarter" idx="29"/>
          </p:nvPr>
        </p:nvSpPr>
        <p:spPr>
          <a:xfrm>
            <a:off x="5220000" y="1080000"/>
            <a:ext cx="2160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837" y="339670"/>
            <a:ext cx="1440000" cy="409700"/>
          </a:xfrm>
          <a:prstGeom prst="rect">
            <a:avLst/>
          </a:prstGeom>
        </p:spPr>
      </p:pic>
      <p:sp>
        <p:nvSpPr>
          <p:cNvPr id="34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316799" y="9792000"/>
            <a:ext cx="3780000" cy="750532"/>
          </a:xfrm>
        </p:spPr>
        <p:txBody>
          <a:bodyPr/>
          <a:lstStyle>
            <a:lvl1pPr marL="0" indent="0">
              <a:buNone/>
              <a:defRPr lang="en-GB" sz="1000" b="0" i="0" baseline="0">
                <a:effectLst/>
              </a:defRPr>
            </a:lvl1pPr>
            <a:lvl2pPr marL="377994" indent="0">
              <a:buNone/>
              <a:defRPr/>
            </a:lvl2pPr>
            <a:lvl3pPr marL="755989" indent="0">
              <a:buNone/>
              <a:defRPr/>
            </a:lvl3pPr>
            <a:lvl4pPr marL="1133982" indent="0">
              <a:buNone/>
              <a:defRPr/>
            </a:lvl4pPr>
            <a:lvl5pPr marL="1511976" indent="0">
              <a:buNone/>
              <a:defRPr/>
            </a:lvl5pPr>
          </a:lstStyle>
          <a:p>
            <a:r>
              <a:rPr lang="en-US" sz="10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customer feedback in Arial 10 </a:t>
            </a:r>
            <a:r>
              <a:rPr lang="en-US" sz="10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quotes; including job title, type of client (</a:t>
            </a:r>
            <a:r>
              <a:rPr lang="en-US" sz="10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0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Commercial Director, Residential Developer) in Arial 10 </a:t>
            </a:r>
            <a:r>
              <a:rPr lang="en-US" sz="10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bold</a:t>
            </a:r>
          </a:p>
          <a:p>
            <a:endParaRPr lang="en-GB" sz="10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17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4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3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93B145-CB3E-423D-9D63-48E8B9E29CFF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31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3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EDA2741-8D65-47FA-87D6-1C257D0414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xStyles>
    <p:titleStyle>
      <a:lvl1pPr algn="l" defTabSz="755989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8997" indent="-188997" algn="l" defTabSz="755989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6991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44986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2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2297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700973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7896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962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955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94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93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89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83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975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970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965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958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952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/>
              <a:t>Keller </a:t>
            </a:r>
            <a:r>
              <a:rPr lang="en-US" err="1"/>
              <a:t>Geoteknikk</a:t>
            </a:r>
            <a:r>
              <a:rPr lang="sk-SK"/>
              <a:t> AS</a:t>
            </a:r>
            <a:endParaRPr lang="en-US"/>
          </a:p>
          <a:p>
            <a:r>
              <a:rPr lang="en-US"/>
              <a:t>Keller Grundbau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0"/>
          </p:nvPr>
        </p:nvSpPr>
        <p:spPr>
          <a:xfrm>
            <a:off x="314896" y="4967999"/>
            <a:ext cx="4788000" cy="947183"/>
          </a:xfrm>
        </p:spPr>
        <p:txBody>
          <a:bodyPr/>
          <a:lstStyle/>
          <a:p>
            <a:pPr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/>
                </a:solidFill>
              </a:rPr>
              <a:t>Treatment of the </a:t>
            </a:r>
            <a:r>
              <a:rPr lang="tr-TR" dirty="0">
                <a:solidFill>
                  <a:schemeClr val="accent1"/>
                </a:solidFill>
              </a:rPr>
              <a:t>D&amp;B T</a:t>
            </a:r>
            <a:r>
              <a:rPr lang="en-US" dirty="0" err="1">
                <a:solidFill>
                  <a:schemeClr val="accent1"/>
                </a:solidFill>
              </a:rPr>
              <a:t>unnel</a:t>
            </a:r>
            <a:r>
              <a:rPr lang="en-US" dirty="0">
                <a:solidFill>
                  <a:schemeClr val="accent1"/>
                </a:solidFill>
              </a:rPr>
              <a:t> crown from </a:t>
            </a:r>
            <a:r>
              <a:rPr lang="tr-TR" dirty="0">
                <a:solidFill>
                  <a:schemeClr val="accent1"/>
                </a:solidFill>
              </a:rPr>
              <a:t>ground </a:t>
            </a:r>
            <a:r>
              <a:rPr lang="en-US" dirty="0">
                <a:solidFill>
                  <a:schemeClr val="accent1"/>
                </a:solidFill>
              </a:rPr>
              <a:t>surface </a:t>
            </a:r>
            <a:r>
              <a:rPr lang="tr-TR" dirty="0">
                <a:solidFill>
                  <a:schemeClr val="accent1"/>
                </a:solidFill>
              </a:rPr>
              <a:t>by means of Jet Grouting. Execution performed up to </a:t>
            </a:r>
            <a:r>
              <a:rPr lang="en-US" dirty="0">
                <a:solidFill>
                  <a:schemeClr val="accent1"/>
                </a:solidFill>
              </a:rPr>
              <a:t>30m</a:t>
            </a:r>
            <a:r>
              <a:rPr lang="tr-TR" dirty="0">
                <a:solidFill>
                  <a:schemeClr val="accent1"/>
                </a:solidFill>
              </a:rPr>
              <a:t> depth including inclined columns and </a:t>
            </a:r>
            <a:r>
              <a:rPr lang="en-US" dirty="0">
                <a:solidFill>
                  <a:schemeClr val="accent1"/>
                </a:solidFill>
              </a:rPr>
              <a:t>restricted </a:t>
            </a:r>
            <a:r>
              <a:rPr lang="tr-TR" dirty="0">
                <a:solidFill>
                  <a:schemeClr val="accent1"/>
                </a:solidFill>
              </a:rPr>
              <a:t>working </a:t>
            </a:r>
            <a:r>
              <a:rPr lang="en-US" dirty="0">
                <a:solidFill>
                  <a:schemeClr val="accent1"/>
                </a:solidFill>
              </a:rPr>
              <a:t>height</a:t>
            </a:r>
            <a:r>
              <a:rPr lang="tr-TR" dirty="0">
                <a:solidFill>
                  <a:schemeClr val="accent1"/>
                </a:solidFill>
              </a:rPr>
              <a:t> inside the tank station.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accent1"/>
                </a:solidFill>
              </a:rPr>
              <a:t>Quantities: 593 pcs / </a:t>
            </a:r>
            <a:r>
              <a:rPr lang="en-US" dirty="0">
                <a:solidFill>
                  <a:schemeClr val="accent1"/>
                </a:solidFill>
              </a:rPr>
              <a:t>14.366m (Drill</a:t>
            </a:r>
            <a:r>
              <a:rPr lang="tr-TR" dirty="0">
                <a:solidFill>
                  <a:schemeClr val="accent1"/>
                </a:solidFill>
              </a:rPr>
              <a:t>ing</a:t>
            </a:r>
            <a:r>
              <a:rPr lang="en-US" dirty="0">
                <a:solidFill>
                  <a:schemeClr val="accent1"/>
                </a:solidFill>
              </a:rPr>
              <a:t>) / 2</a:t>
            </a:r>
            <a:r>
              <a:rPr lang="tr-TR" dirty="0">
                <a:solidFill>
                  <a:schemeClr val="accent1"/>
                </a:solidFill>
              </a:rPr>
              <a:t>.</a:t>
            </a:r>
            <a:r>
              <a:rPr lang="en-US" dirty="0">
                <a:solidFill>
                  <a:schemeClr val="accent1"/>
                </a:solidFill>
              </a:rPr>
              <a:t>994m (</a:t>
            </a:r>
            <a:r>
              <a:rPr lang="tr-TR" dirty="0">
                <a:solidFill>
                  <a:schemeClr val="accent1"/>
                </a:solidFill>
              </a:rPr>
              <a:t>JG</a:t>
            </a:r>
            <a:r>
              <a:rPr lang="en-US" dirty="0">
                <a:solidFill>
                  <a:schemeClr val="accent1"/>
                </a:solidFill>
              </a:rPr>
              <a:t>)</a:t>
            </a:r>
            <a:endParaRPr lang="tr-TR" dirty="0">
              <a:solidFill>
                <a:schemeClr val="accent1"/>
              </a:solidFill>
            </a:endParaRP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accent1"/>
                </a:solidFill>
              </a:rPr>
              <a:t>Drilling i</a:t>
            </a:r>
            <a:r>
              <a:rPr lang="en-US" dirty="0" err="1">
                <a:solidFill>
                  <a:schemeClr val="accent1"/>
                </a:solidFill>
              </a:rPr>
              <a:t>nclin</a:t>
            </a:r>
            <a:r>
              <a:rPr lang="tr-TR" dirty="0">
                <a:solidFill>
                  <a:schemeClr val="accent1"/>
                </a:solidFill>
              </a:rPr>
              <a:t>ation range </a:t>
            </a:r>
            <a:r>
              <a:rPr lang="en-US" dirty="0">
                <a:solidFill>
                  <a:schemeClr val="accent1"/>
                </a:solidFill>
              </a:rPr>
              <a:t>from 5° to 25°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5274918" y="4908764"/>
            <a:ext cx="2011680" cy="65383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1050" err="1">
                <a:solidFill>
                  <a:schemeClr val="bg1"/>
                </a:solidFill>
              </a:rPr>
              <a:t>Ground</a:t>
            </a:r>
            <a:r>
              <a:rPr lang="sv-SE" sz="1050">
                <a:solidFill>
                  <a:schemeClr val="bg1"/>
                </a:solidFill>
              </a:rPr>
              <a:t> </a:t>
            </a:r>
            <a:r>
              <a:rPr lang="sv-SE" sz="1050" err="1">
                <a:solidFill>
                  <a:schemeClr val="bg1"/>
                </a:solidFill>
              </a:rPr>
              <a:t>improvement</a:t>
            </a:r>
            <a:endParaRPr lang="sv-SE" sz="105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err="1"/>
              <a:t>ciRCLE</a:t>
            </a:r>
            <a:r>
              <a:rPr lang="sk-SK"/>
              <a:t> k – sms2a</a:t>
            </a:r>
            <a:endParaRPr lang="en-US"/>
          </a:p>
        </p:txBody>
      </p:sp>
      <p:sp>
        <p:nvSpPr>
          <p:cNvPr id="29" name="Text Placeholder 27"/>
          <p:cNvSpPr>
            <a:spLocks noGrp="1"/>
          </p:cNvSpPr>
          <p:nvPr>
            <p:ph type="body" sz="quarter" idx="33"/>
          </p:nvPr>
        </p:nvSpPr>
        <p:spPr>
          <a:xfrm>
            <a:off x="316799" y="9792000"/>
            <a:ext cx="1931101" cy="750532"/>
          </a:xfrm>
        </p:spPr>
        <p:txBody>
          <a:bodyPr numCol="1">
            <a:normAutofit/>
          </a:bodyPr>
          <a:lstStyle/>
          <a:p>
            <a:pPr>
              <a:spcBef>
                <a:spcPts val="0"/>
              </a:spcBef>
            </a:pPr>
            <a:r>
              <a:rPr lang="tr-TR" sz="800" b="1"/>
              <a:t>Contracting </a:t>
            </a:r>
            <a:r>
              <a:rPr lang="sv-SE" sz="800" b="1"/>
              <a:t>Project </a:t>
            </a:r>
            <a:r>
              <a:rPr lang="sk-SK" sz="800" b="1" err="1"/>
              <a:t>Directo</a:t>
            </a:r>
            <a:r>
              <a:rPr lang="sv-SE" sz="800" b="1"/>
              <a:t>r: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v-SE" sz="80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800" err="1"/>
              <a:t>Ragnar</a:t>
            </a:r>
            <a:r>
              <a:rPr lang="sk-SK" sz="800"/>
              <a:t> </a:t>
            </a:r>
            <a:r>
              <a:rPr lang="sk-SK" sz="800" err="1"/>
              <a:t>Reitan</a:t>
            </a:r>
            <a:endParaRPr lang="sk-SK" sz="800"/>
          </a:p>
          <a:p>
            <a:pPr>
              <a:lnSpc>
                <a:spcPct val="100000"/>
              </a:lnSpc>
              <a:spcBef>
                <a:spcPts val="0"/>
              </a:spcBef>
            </a:pPr>
            <a:br>
              <a:rPr lang="en-US" sz="800"/>
            </a:br>
            <a:r>
              <a:rPr lang="en-US" sz="800"/>
              <a:t>ragnar.reitan@mossia.net</a:t>
            </a:r>
            <a:endParaRPr lang="sv-SE" sz="800"/>
          </a:p>
        </p:txBody>
      </p:sp>
      <p:sp>
        <p:nvSpPr>
          <p:cNvPr id="30" name="Text Placeholder 27"/>
          <p:cNvSpPr txBox="1">
            <a:spLocks/>
          </p:cNvSpPr>
          <p:nvPr/>
        </p:nvSpPr>
        <p:spPr>
          <a:xfrm>
            <a:off x="2326576" y="9792000"/>
            <a:ext cx="1931101" cy="75053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755989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lang="en-GB" sz="1000" b="0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77994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55989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33982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11976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v-SE" sz="800" b="1"/>
              <a:t>Project start date:</a:t>
            </a:r>
            <a:br>
              <a:rPr lang="sv-SE" sz="800" b="1"/>
            </a:br>
            <a:r>
              <a:rPr lang="sv-SE" sz="800"/>
              <a:t>April 202</a:t>
            </a:r>
            <a:r>
              <a:rPr lang="sk-SK" sz="800"/>
              <a:t>1</a:t>
            </a:r>
            <a:endParaRPr lang="sv-SE" sz="800"/>
          </a:p>
          <a:p>
            <a:pPr algn="r"/>
            <a:r>
              <a:rPr lang="sv-SE" sz="800" b="1"/>
              <a:t>Project end date:</a:t>
            </a:r>
            <a:br>
              <a:rPr lang="sv-SE" sz="800" b="1"/>
            </a:br>
            <a:r>
              <a:rPr lang="sk-SK" sz="800"/>
              <a:t>September</a:t>
            </a:r>
            <a:r>
              <a:rPr lang="sv-SE" sz="800"/>
              <a:t> 2021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AFE27FAA-5BEE-41AD-BD57-B8525E76C4F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92024" y="5915182"/>
            <a:ext cx="4959096" cy="4336911"/>
          </a:xfrm>
        </p:spPr>
        <p:txBody>
          <a:bodyPr/>
          <a:lstStyle/>
          <a:p>
            <a:r>
              <a:rPr lang="en-US" sz="1200" dirty="0"/>
              <a:t>The project</a:t>
            </a:r>
          </a:p>
          <a:p>
            <a:pPr lvl="1" algn="just"/>
            <a:r>
              <a:rPr lang="en-GB" sz="900" dirty="0"/>
              <a:t>The SMS2a project is a part of a</a:t>
            </a:r>
            <a:r>
              <a:rPr lang="sk-SK" sz="900" dirty="0"/>
              <a:t>n</a:t>
            </a:r>
            <a:r>
              <a:rPr lang="en-GB" sz="900" dirty="0"/>
              <a:t> </a:t>
            </a:r>
            <a:r>
              <a:rPr lang="en-GB" sz="900" dirty="0" err="1"/>
              <a:t>Intercit</a:t>
            </a:r>
            <a:r>
              <a:rPr lang="sk-SK" sz="900" dirty="0"/>
              <a:t>y </a:t>
            </a:r>
            <a:r>
              <a:rPr lang="sk-SK" sz="900" dirty="0" err="1"/>
              <a:t>development</a:t>
            </a:r>
            <a:r>
              <a:rPr lang="sk-SK" sz="900" dirty="0"/>
              <a:t> </a:t>
            </a:r>
            <a:r>
              <a:rPr lang="sk-SK" sz="900" dirty="0" err="1"/>
              <a:t>project</a:t>
            </a:r>
            <a:r>
              <a:rPr lang="sk-SK" sz="900" dirty="0"/>
              <a:t> </a:t>
            </a:r>
            <a:r>
              <a:rPr lang="sk-SK" sz="900" dirty="0" err="1"/>
              <a:t>consist</a:t>
            </a:r>
            <a:r>
              <a:rPr lang="tr-TR" sz="900" dirty="0"/>
              <a:t>ing</a:t>
            </a:r>
            <a:r>
              <a:rPr lang="sk-SK" sz="900" dirty="0"/>
              <a:t> of 10km new </a:t>
            </a:r>
            <a:r>
              <a:rPr lang="sk-SK" sz="900" dirty="0" err="1"/>
              <a:t>double</a:t>
            </a:r>
            <a:r>
              <a:rPr lang="sk-SK" sz="900" dirty="0"/>
              <a:t>-track </a:t>
            </a:r>
            <a:r>
              <a:rPr lang="sk-SK" sz="900" dirty="0" err="1"/>
              <a:t>railway</a:t>
            </a:r>
            <a:r>
              <a:rPr lang="en-GB" sz="900" dirty="0"/>
              <a:t>. The </a:t>
            </a:r>
            <a:r>
              <a:rPr lang="tr-TR" sz="900" dirty="0"/>
              <a:t>Circle K section is one </a:t>
            </a:r>
            <a:r>
              <a:rPr lang="en-US" sz="900" dirty="0"/>
              <a:t>part </a:t>
            </a:r>
            <a:r>
              <a:rPr lang="tr-TR" sz="900" dirty="0"/>
              <a:t>of the six sub-areas within the project. </a:t>
            </a:r>
            <a:r>
              <a:rPr lang="en-US" sz="900" dirty="0"/>
              <a:t>This section sits directly above the new tunnel which will pass through an area of unconsolidated soils and a thin bedrock layer. It is necessary to stabilize this area to prevent subsidence of the soil as tunnel drilling progresses to the city center.</a:t>
            </a:r>
          </a:p>
          <a:p>
            <a:r>
              <a:rPr lang="en-US" sz="1200" dirty="0"/>
              <a:t>The challenge</a:t>
            </a:r>
          </a:p>
          <a:p>
            <a:pPr marL="403240" lvl="1" indent="-171450">
              <a:buFont typeface="Wingdings" panose="05000000000000000000" pitchFamily="2" charset="2"/>
              <a:buChar char="Ø"/>
            </a:pPr>
            <a:r>
              <a:rPr lang="sk-SK" sz="900" dirty="0" err="1"/>
              <a:t>Directional</a:t>
            </a:r>
            <a:r>
              <a:rPr lang="sk-SK" sz="900" dirty="0"/>
              <a:t> and i</a:t>
            </a:r>
            <a:r>
              <a:rPr lang="en-US" sz="900" dirty="0"/>
              <a:t>n</a:t>
            </a:r>
            <a:r>
              <a:rPr lang="sk-SK" sz="900" dirty="0" err="1"/>
              <a:t>clined</a:t>
            </a:r>
            <a:r>
              <a:rPr lang="sk-SK" sz="900" dirty="0"/>
              <a:t> </a:t>
            </a:r>
            <a:r>
              <a:rPr lang="sk-SK" sz="900" dirty="0" err="1"/>
              <a:t>drilling</a:t>
            </a:r>
            <a:r>
              <a:rPr lang="sk-SK" sz="900" dirty="0"/>
              <a:t> </a:t>
            </a:r>
            <a:r>
              <a:rPr lang="sk-SK" sz="900" dirty="0" err="1"/>
              <a:t>inside</a:t>
            </a:r>
            <a:r>
              <a:rPr lang="sk-SK" sz="900" dirty="0"/>
              <a:t> and </a:t>
            </a:r>
            <a:r>
              <a:rPr lang="sk-SK" sz="900" dirty="0" err="1"/>
              <a:t>outside</a:t>
            </a:r>
            <a:r>
              <a:rPr lang="sk-SK" sz="900" dirty="0"/>
              <a:t> of </a:t>
            </a:r>
            <a:r>
              <a:rPr lang="en-US" sz="900" dirty="0"/>
              <a:t>an existing </a:t>
            </a:r>
            <a:r>
              <a:rPr lang="sk-SK" sz="900" dirty="0" err="1"/>
              <a:t>gas</a:t>
            </a:r>
            <a:r>
              <a:rPr lang="sk-SK" sz="900" dirty="0"/>
              <a:t> </a:t>
            </a:r>
            <a:r>
              <a:rPr lang="sk-SK" sz="900" dirty="0" err="1"/>
              <a:t>station</a:t>
            </a:r>
            <a:r>
              <a:rPr lang="en-US" sz="900" dirty="0"/>
              <a:t> and utilities, with a tolerance of 2% for deviation</a:t>
            </a:r>
          </a:p>
          <a:p>
            <a:pPr marL="403240" lvl="1" indent="-171450">
              <a:buFont typeface="Wingdings" panose="05000000000000000000" pitchFamily="2" charset="2"/>
              <a:buChar char="Ø"/>
            </a:pPr>
            <a:r>
              <a:rPr lang="en-US" sz="900" dirty="0"/>
              <a:t>Low headroom drilling. A clearance heigh</a:t>
            </a:r>
            <a:r>
              <a:rPr lang="tr-TR" sz="900" dirty="0"/>
              <a:t>t</a:t>
            </a:r>
            <a:r>
              <a:rPr lang="en-US" sz="900" dirty="0"/>
              <a:t> of 4.5m</a:t>
            </a:r>
          </a:p>
          <a:p>
            <a:pPr marL="403240" lvl="1" indent="-171450">
              <a:buFont typeface="Wingdings" panose="05000000000000000000" pitchFamily="2" charset="2"/>
              <a:buChar char="Ø"/>
            </a:pPr>
            <a:r>
              <a:rPr lang="en-US" sz="900" dirty="0"/>
              <a:t>Guaranteed</a:t>
            </a:r>
            <a:r>
              <a:rPr lang="tr-TR" sz="900" dirty="0"/>
              <a:t> overlap of </a:t>
            </a:r>
            <a:r>
              <a:rPr lang="en-GB" sz="900" dirty="0"/>
              <a:t>JG columns</a:t>
            </a:r>
            <a:r>
              <a:rPr lang="tr-TR" sz="900" dirty="0"/>
              <a:t> in the treatment zone</a:t>
            </a:r>
            <a:r>
              <a:rPr lang="en-GB" sz="900" dirty="0"/>
              <a:t> and the </a:t>
            </a:r>
            <a:r>
              <a:rPr lang="tr-TR" sz="900" dirty="0"/>
              <a:t>bed</a:t>
            </a:r>
            <a:r>
              <a:rPr lang="en-GB" sz="900" dirty="0"/>
              <a:t>rock interface</a:t>
            </a:r>
          </a:p>
          <a:p>
            <a:pPr marL="403240" lvl="1" indent="-171450">
              <a:buFont typeface="Wingdings" panose="05000000000000000000" pitchFamily="2" charset="2"/>
              <a:buChar char="Ø"/>
            </a:pPr>
            <a:r>
              <a:rPr lang="sk-SK" sz="900" dirty="0" err="1"/>
              <a:t>Soil</a:t>
            </a:r>
            <a:r>
              <a:rPr lang="sk-SK" sz="900" dirty="0"/>
              <a:t> </a:t>
            </a:r>
            <a:r>
              <a:rPr lang="sk-SK" sz="900" dirty="0" err="1"/>
              <a:t>conditions</a:t>
            </a:r>
            <a:r>
              <a:rPr lang="sk-SK" sz="900" dirty="0"/>
              <a:t> </a:t>
            </a:r>
            <a:r>
              <a:rPr lang="sk-SK" sz="900" dirty="0" err="1"/>
              <a:t>consist</a:t>
            </a:r>
            <a:r>
              <a:rPr lang="sk-SK" sz="900" dirty="0"/>
              <a:t> of </a:t>
            </a:r>
            <a:r>
              <a:rPr lang="tr-TR" sz="900" dirty="0"/>
              <a:t>stiff clay</a:t>
            </a:r>
            <a:r>
              <a:rPr lang="en-US" sz="900" dirty="0"/>
              <a:t>,</a:t>
            </a:r>
            <a:r>
              <a:rPr lang="tr-TR" sz="900" dirty="0"/>
              <a:t> boulders</a:t>
            </a:r>
            <a:r>
              <a:rPr lang="en-US" sz="900" dirty="0"/>
              <a:t>, and</a:t>
            </a:r>
            <a:r>
              <a:rPr lang="tr-TR" sz="900" dirty="0"/>
              <a:t> </a:t>
            </a:r>
            <a:r>
              <a:rPr lang="en-US" sz="900" dirty="0"/>
              <a:t>moraine</a:t>
            </a:r>
            <a:r>
              <a:rPr lang="tr-TR" sz="900" dirty="0"/>
              <a:t>.</a:t>
            </a:r>
            <a:r>
              <a:rPr lang="en-US" sz="900" dirty="0"/>
              <a:t> As well as oil contaminated soil.</a:t>
            </a:r>
            <a:endParaRPr lang="sk-SK" sz="900" dirty="0"/>
          </a:p>
          <a:p>
            <a:r>
              <a:rPr lang="en-US" sz="1200" dirty="0"/>
              <a:t>The solution</a:t>
            </a:r>
          </a:p>
          <a:p>
            <a:pPr marL="403240" lvl="1" indent="-171450">
              <a:buFont typeface="Wingdings" panose="05000000000000000000" pitchFamily="2" charset="2"/>
              <a:buChar char="ü"/>
            </a:pPr>
            <a:r>
              <a:rPr lang="en-US" sz="900" dirty="0"/>
              <a:t>Water drilling with </a:t>
            </a:r>
            <a:r>
              <a:rPr lang="sk-SK" sz="900" dirty="0" err="1"/>
              <a:t>Wassara</a:t>
            </a:r>
            <a:r>
              <a:rPr lang="sk-SK" sz="900" dirty="0"/>
              <a:t> monitor</a:t>
            </a:r>
            <a:endParaRPr lang="en-US" sz="900" dirty="0"/>
          </a:p>
          <a:p>
            <a:pPr marL="403240" lvl="1" indent="-171450">
              <a:buFont typeface="Wingdings" panose="05000000000000000000" pitchFamily="2" charset="2"/>
              <a:buChar char="ü"/>
            </a:pPr>
            <a:r>
              <a:rPr lang="sk-SK" sz="900" dirty="0" err="1"/>
              <a:t>Devico</a:t>
            </a:r>
            <a:r>
              <a:rPr lang="sk-SK" sz="900" dirty="0"/>
              <a:t> </a:t>
            </a:r>
            <a:r>
              <a:rPr lang="sk-SK" sz="900" dirty="0" err="1"/>
              <a:t>Gyro</a:t>
            </a:r>
            <a:r>
              <a:rPr lang="sk-SK" sz="900" dirty="0"/>
              <a:t>/</a:t>
            </a:r>
            <a:r>
              <a:rPr lang="sk-SK" sz="900" dirty="0" err="1"/>
              <a:t>Aligner</a:t>
            </a:r>
            <a:r>
              <a:rPr lang="sk-SK" sz="900" dirty="0"/>
              <a:t> to </a:t>
            </a:r>
            <a:r>
              <a:rPr lang="sk-SK" sz="900" dirty="0" err="1"/>
              <a:t>perform</a:t>
            </a:r>
            <a:r>
              <a:rPr lang="sk-SK" sz="900" dirty="0"/>
              <a:t> </a:t>
            </a:r>
            <a:r>
              <a:rPr lang="sk-SK" sz="900" dirty="0" err="1"/>
              <a:t>inclined</a:t>
            </a:r>
            <a:r>
              <a:rPr lang="sk-SK" sz="900" dirty="0"/>
              <a:t> and </a:t>
            </a:r>
            <a:r>
              <a:rPr lang="sk-SK" sz="900" dirty="0" err="1"/>
              <a:t>directional</a:t>
            </a:r>
            <a:r>
              <a:rPr lang="sk-SK" sz="900" dirty="0"/>
              <a:t> </a:t>
            </a:r>
            <a:r>
              <a:rPr lang="sk-SK" sz="900" dirty="0" err="1"/>
              <a:t>drillings</a:t>
            </a:r>
            <a:endParaRPr lang="en-US" sz="900" dirty="0"/>
          </a:p>
          <a:p>
            <a:pPr marL="403240" lvl="1" indent="-171450">
              <a:buFont typeface="Wingdings" panose="05000000000000000000" pitchFamily="2" charset="2"/>
              <a:buChar char="ü"/>
            </a:pPr>
            <a:r>
              <a:rPr lang="sk-SK" sz="900" dirty="0"/>
              <a:t>Keller </a:t>
            </a:r>
            <a:r>
              <a:rPr lang="sk-SK" sz="900" dirty="0" err="1"/>
              <a:t>rig</a:t>
            </a:r>
            <a:r>
              <a:rPr lang="sk-SK" sz="900" dirty="0"/>
              <a:t> KB0-5 </a:t>
            </a:r>
            <a:r>
              <a:rPr lang="sk-SK" sz="900" dirty="0" err="1"/>
              <a:t>used</a:t>
            </a:r>
            <a:r>
              <a:rPr lang="sk-SK" sz="900" dirty="0"/>
              <a:t> </a:t>
            </a:r>
            <a:r>
              <a:rPr lang="sk-SK" sz="900" dirty="0" err="1"/>
              <a:t>for</a:t>
            </a:r>
            <a:r>
              <a:rPr lang="sk-SK" sz="900" dirty="0"/>
              <a:t> </a:t>
            </a:r>
            <a:r>
              <a:rPr lang="en-US" sz="900" dirty="0"/>
              <a:t>low headroom drilling </a:t>
            </a:r>
            <a:r>
              <a:rPr lang="sk-SK" sz="900" dirty="0" err="1"/>
              <a:t>inside</a:t>
            </a:r>
            <a:r>
              <a:rPr lang="sk-SK" sz="900" dirty="0"/>
              <a:t> </a:t>
            </a:r>
            <a:r>
              <a:rPr lang="en-US" sz="900" dirty="0"/>
              <a:t>the existing</a:t>
            </a:r>
            <a:r>
              <a:rPr lang="sk-SK" sz="900" dirty="0"/>
              <a:t> </a:t>
            </a:r>
            <a:r>
              <a:rPr lang="sk-SK" sz="900" dirty="0" err="1"/>
              <a:t>gas</a:t>
            </a:r>
            <a:r>
              <a:rPr lang="sk-SK" sz="900" dirty="0"/>
              <a:t> </a:t>
            </a:r>
            <a:r>
              <a:rPr lang="sk-SK" sz="900" dirty="0" err="1"/>
              <a:t>station</a:t>
            </a:r>
            <a:endParaRPr lang="sk-SK" sz="900" dirty="0"/>
          </a:p>
          <a:p>
            <a:pPr marL="403240" lvl="1" indent="-171450">
              <a:buFont typeface="Wingdings" panose="05000000000000000000" pitchFamily="2" charset="2"/>
              <a:buChar char="ü"/>
            </a:pPr>
            <a:r>
              <a:rPr lang="sk-SK" sz="900" dirty="0" err="1"/>
              <a:t>Backflow</a:t>
            </a:r>
            <a:r>
              <a:rPr lang="sk-SK" sz="900" dirty="0"/>
              <a:t> </a:t>
            </a:r>
            <a:r>
              <a:rPr lang="sk-SK" sz="900" dirty="0" err="1"/>
              <a:t>treatment</a:t>
            </a:r>
            <a:r>
              <a:rPr lang="sk-SK" sz="900" dirty="0"/>
              <a:t> by Keller</a:t>
            </a:r>
            <a:r>
              <a:rPr lang="en-US" sz="900" dirty="0"/>
              <a:t>’s</a:t>
            </a:r>
            <a:r>
              <a:rPr lang="sk-SK" sz="900" dirty="0"/>
              <a:t> </a:t>
            </a:r>
            <a:r>
              <a:rPr lang="sk-SK" sz="900" dirty="0" err="1"/>
              <a:t>Filterpress</a:t>
            </a:r>
            <a:r>
              <a:rPr lang="sk-SK" sz="900" dirty="0"/>
              <a:t> to </a:t>
            </a:r>
            <a:r>
              <a:rPr lang="sk-SK" sz="900" dirty="0" err="1"/>
              <a:t>achieve</a:t>
            </a:r>
            <a:r>
              <a:rPr lang="sk-SK" sz="900" dirty="0"/>
              <a:t> </a:t>
            </a:r>
            <a:r>
              <a:rPr lang="sk-SK" sz="900" dirty="0" err="1"/>
              <a:t>environmental</a:t>
            </a:r>
            <a:r>
              <a:rPr lang="sk-SK" sz="900" dirty="0"/>
              <a:t> </a:t>
            </a:r>
            <a:r>
              <a:rPr lang="sk-SK" sz="900" dirty="0" err="1"/>
              <a:t>requirements</a:t>
            </a:r>
            <a:r>
              <a:rPr lang="tr-TR" sz="900" dirty="0"/>
              <a:t> and feasible handling of backflow</a:t>
            </a:r>
            <a:endParaRPr lang="en-US" sz="1552" dirty="0"/>
          </a:p>
          <a:p>
            <a:pPr marL="403240" lvl="1" indent="-171450">
              <a:buFont typeface="Wingdings" panose="05000000000000000000" pitchFamily="2" charset="2"/>
              <a:buChar char="Ø"/>
            </a:pPr>
            <a:endParaRPr lang="en-US" sz="9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0538541-ADA4-4746-B800-4DDEC04656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74913" y="7955248"/>
            <a:ext cx="2284759" cy="3943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/>
              <a:t>Bane Nor</a:t>
            </a:r>
            <a:endParaRPr lang="tr-TR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D05719E-DBB4-4479-915E-6AF1C1C25F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74913" y="8578234"/>
            <a:ext cx="2284761" cy="406276"/>
          </a:xfrm>
        </p:spPr>
        <p:txBody>
          <a:bodyPr/>
          <a:lstStyle/>
          <a:p>
            <a:r>
              <a:rPr lang="en-US" sz="1100"/>
              <a:t>JV </a:t>
            </a:r>
            <a:r>
              <a:rPr lang="en-US" sz="1100" err="1"/>
              <a:t>Acciona</a:t>
            </a:r>
            <a:r>
              <a:rPr lang="en-US" sz="1100"/>
              <a:t> / </a:t>
            </a:r>
            <a:r>
              <a:rPr lang="en-US" sz="1100" err="1"/>
              <a:t>Implenia</a:t>
            </a:r>
            <a:r>
              <a:rPr lang="en-US" sz="1100"/>
              <a:t> (MossIA)</a:t>
            </a:r>
          </a:p>
          <a:p>
            <a:endParaRPr lang="en-US"/>
          </a:p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3CF0585-F750-4281-A0BF-499A8DB57A3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sz="1100"/>
              <a:t>23 022 384 NOK</a:t>
            </a:r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A5AB1CB-3BA1-4DFC-83A7-D251FCF5F98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Rail / </a:t>
            </a:r>
            <a:r>
              <a:rPr lang="tr-TR"/>
              <a:t>Transportation</a:t>
            </a:r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36639C8-B11A-4700-8A92-7FD5AEA850C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274915" y="5896333"/>
            <a:ext cx="2284759" cy="1161756"/>
          </a:xfrm>
        </p:spPr>
        <p:txBody>
          <a:bodyPr/>
          <a:lstStyle/>
          <a:p>
            <a:r>
              <a:rPr lang="sk-SK" err="1"/>
              <a:t>Soilcrete</a:t>
            </a:r>
            <a:r>
              <a:rPr lang="en-US" sz="1100" baseline="30000"/>
              <a:t>® </a:t>
            </a:r>
            <a:r>
              <a:rPr lang="sk-SK" sz="1100" baseline="30000"/>
              <a:t> - </a:t>
            </a:r>
            <a:r>
              <a:rPr lang="sv-SE" sz="1100"/>
              <a:t>Jet Grouting</a:t>
            </a:r>
          </a:p>
          <a:p>
            <a:pPr marL="171450" indent="-17145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/>
              <a:t>Diameter = 16</a:t>
            </a:r>
            <a:r>
              <a:rPr lang="tr-TR"/>
              <a:t>0 c</a:t>
            </a:r>
            <a:r>
              <a:rPr lang="en-US"/>
              <a:t>m </a:t>
            </a:r>
            <a:endParaRPr lang="tr-TR"/>
          </a:p>
          <a:p>
            <a:pPr marL="171450" indent="-17145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/>
              <a:t>UCS = 2 MPa min</a:t>
            </a:r>
            <a:r>
              <a:rPr lang="tr-TR"/>
              <a:t>.</a:t>
            </a:r>
          </a:p>
          <a:p>
            <a:pPr marL="171450" indent="-17145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/>
              <a:t>E=450 M</a:t>
            </a:r>
            <a:r>
              <a:rPr lang="tr-TR"/>
              <a:t>P</a:t>
            </a:r>
            <a:r>
              <a:rPr lang="en-US"/>
              <a:t>a</a:t>
            </a:r>
            <a:endParaRPr lang="tr-TR"/>
          </a:p>
          <a:p>
            <a:endParaRPr lang="en-GB"/>
          </a:p>
        </p:txBody>
      </p:sp>
      <p:pic>
        <p:nvPicPr>
          <p:cNvPr id="4" name="Grafik 3" descr="Ein Bild, das Himmel, draußen, Bauwesen, Ausrüstung enthält.&#10;&#10;Automatisch generierte Beschreibung">
            <a:extLst>
              <a:ext uri="{FF2B5EF4-FFF2-40B4-BE49-F238E27FC236}">
                <a16:creationId xmlns:a16="http://schemas.microsoft.com/office/drawing/2014/main" id="{CE462527-53E3-4F1D-9C14-00BD683684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3" r="3664"/>
          <a:stretch/>
        </p:blipFill>
        <p:spPr>
          <a:xfrm>
            <a:off x="150201" y="733649"/>
            <a:ext cx="4556475" cy="3738815"/>
          </a:xfrm>
          <a:prstGeom prst="rect">
            <a:avLst/>
          </a:prstGeom>
        </p:spPr>
      </p:pic>
      <p:pic>
        <p:nvPicPr>
          <p:cNvPr id="13" name="Grafik 12" descr="Ein Bild, das Boden, drinnen, Ausrüstung enthält.&#10;&#10;Automatisch generierte Beschreibung">
            <a:extLst>
              <a:ext uri="{FF2B5EF4-FFF2-40B4-BE49-F238E27FC236}">
                <a16:creationId xmlns:a16="http://schemas.microsoft.com/office/drawing/2014/main" id="{DB75AF53-BD32-4BEE-AAC3-86AACDF977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550" y="733439"/>
            <a:ext cx="2471286" cy="1853464"/>
          </a:xfrm>
          <a:prstGeom prst="rect">
            <a:avLst/>
          </a:prstGeom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1D0AE365-D5F2-426E-A52D-9E3D546780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5979"/>
          <a:stretch/>
        </p:blipFill>
        <p:spPr>
          <a:xfrm>
            <a:off x="4908551" y="2604757"/>
            <a:ext cx="2471286" cy="1867708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72534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016 Keller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3366"/>
      </a:accent1>
      <a:accent2>
        <a:srgbClr val="FDC600"/>
      </a:accent2>
      <a:accent3>
        <a:srgbClr val="6685A3"/>
      </a:accent3>
      <a:accent4>
        <a:srgbClr val="FEDD66"/>
      </a:accent4>
      <a:accent5>
        <a:srgbClr val="CCD6E0"/>
      </a:accent5>
      <a:accent6>
        <a:srgbClr val="FEE899"/>
      </a:accent6>
      <a:hlink>
        <a:srgbClr val="003366"/>
      </a:hlink>
      <a:folHlink>
        <a:srgbClr val="6685A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81DDDA6760AED348929B15CCD66C784F" ma:contentTypeVersion="12" ma:contentTypeDescription="Yeni belge oluşturun." ma:contentTypeScope="" ma:versionID="06ca82188bf8b11f0ffd3de758515078">
  <xsd:schema xmlns:xsd="http://www.w3.org/2001/XMLSchema" xmlns:xs="http://www.w3.org/2001/XMLSchema" xmlns:p="http://schemas.microsoft.com/office/2006/metadata/properties" xmlns:ns2="238c5b81-6795-4400-a3c9-836daadf96b5" xmlns:ns3="d0a2752d-00d1-40bc-8b50-44f8cd1054fc" targetNamespace="http://schemas.microsoft.com/office/2006/metadata/properties" ma:root="true" ma:fieldsID="d83b1e4bd72f1bf4669448589f9db035" ns2:_="" ns3:_="">
    <xsd:import namespace="238c5b81-6795-4400-a3c9-836daadf96b5"/>
    <xsd:import namespace="d0a2752d-00d1-40bc-8b50-44f8cd1054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8c5b81-6795-4400-a3c9-836daadf96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a2752d-00d1-40bc-8b50-44f8cd1054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432405-D65A-4A38-9E87-21158A6B9CD0}">
  <ds:schemaRefs>
    <ds:schemaRef ds:uri="14b8c0b9-0c0b-43c6-b5ab-b2d2fc4914f3"/>
    <ds:schemaRef ds:uri="44f3322b-241f-43ba-9150-c93c5eb09fab"/>
    <ds:schemaRef ds:uri="5f42a927-f50e-440f-9ffb-f5087aeb93e2"/>
    <ds:schemaRef ds:uri="9679d027-979d-47d3-a612-4518dca58478"/>
    <ds:schemaRef ds:uri="a2afeae2-e231-4e04-b83c-1105d9f7d73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5CC50AA-9142-4F61-A60E-4E5EFE7C702B}">
  <ds:schemaRefs>
    <ds:schemaRef ds:uri="238c5b81-6795-4400-a3c9-836daadf96b5"/>
    <ds:schemaRef ds:uri="d0a2752d-00d1-40bc-8b50-44f8cd1054f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3532CAE-41FA-4F22-927D-806917C282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342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ciRCLE k – sms2a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Schleter, Marisa</dc:creator>
  <cp:lastModifiedBy>Jasinskyte, Dinara</cp:lastModifiedBy>
  <cp:revision>1</cp:revision>
  <cp:lastPrinted>2019-02-27T11:18:11Z</cp:lastPrinted>
  <dcterms:created xsi:type="dcterms:W3CDTF">2016-07-07T17:57:06Z</dcterms:created>
  <dcterms:modified xsi:type="dcterms:W3CDTF">2022-01-25T12:22:07Z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0x01010081DDDA6760AED348929B15CCD66C784F</vt:lpwstr>
  </property>
  <property fmtid="{D5CDD505-2E9C-101B-9397-08002B2CF9AE}" pid="3" name="TaxKeyword">
    <vt:lpwstr/>
  </property>
</Properties>
</file>