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6"/>
  </p:handoutMasterIdLst>
  <p:sldIdLst>
    <p:sldId id="262" r:id="rId5"/>
  </p:sldIdLst>
  <p:sldSz cx="7559675" cy="1069181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1704" y="-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8F3E67-2FE0-49EF-BCD5-CD9B601AD3F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E415C6-BC3C-44E4-A4DE-F54B9087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6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36075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75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720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companies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Value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4000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7999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4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36238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238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4932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companies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Value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2243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8000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Picture Placeholder 41"/>
          <p:cNvSpPr>
            <a:spLocks noGrp="1"/>
          </p:cNvSpPr>
          <p:nvPr>
            <p:ph type="pic" sz="quarter" idx="29"/>
          </p:nvPr>
        </p:nvSpPr>
        <p:spPr>
          <a:xfrm>
            <a:off x="5220000" y="1080000"/>
            <a:ext cx="2160000" cy="34200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3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7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5219837" y="1080000"/>
            <a:ext cx="2160000" cy="34193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5219838" y="1078348"/>
            <a:ext cx="2163574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  <a:gd name="connsiteX0" fmla="*/ 10000 w 10000"/>
              <a:gd name="connsiteY0" fmla="*/ 0 h 10000"/>
              <a:gd name="connsiteX1" fmla="*/ 314 w 10000"/>
              <a:gd name="connsiteY1" fmla="*/ 0 h 10000"/>
              <a:gd name="connsiteX2" fmla="*/ 25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253 w 10000"/>
              <a:gd name="connsiteY7" fmla="*/ 7467 h 10000"/>
              <a:gd name="connsiteX8" fmla="*/ 253 w 10000"/>
              <a:gd name="connsiteY8" fmla="*/ 7467 h 10000"/>
              <a:gd name="connsiteX9" fmla="*/ 503 w 10000"/>
              <a:gd name="connsiteY9" fmla="*/ 10000 h 10000"/>
              <a:gd name="connsiteX10" fmla="*/ 750 w 10000"/>
              <a:gd name="connsiteY10" fmla="*/ 7467 h 10000"/>
              <a:gd name="connsiteX11" fmla="*/ 10000 w 10000"/>
              <a:gd name="connsiteY11" fmla="*/ 7467 h 10000"/>
              <a:gd name="connsiteX12" fmla="*/ 10000 w 10000"/>
              <a:gd name="connsiteY12" fmla="*/ 0 h 10000"/>
              <a:gd name="connsiteX0" fmla="*/ 10000 w 10000"/>
              <a:gd name="connsiteY0" fmla="*/ 0 h 10000"/>
              <a:gd name="connsiteX1" fmla="*/ 314 w 10000"/>
              <a:gd name="connsiteY1" fmla="*/ 0 h 10000"/>
              <a:gd name="connsiteX2" fmla="*/ 25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253 w 10000"/>
              <a:gd name="connsiteY7" fmla="*/ 7467 h 10000"/>
              <a:gd name="connsiteX8" fmla="*/ 253 w 10000"/>
              <a:gd name="connsiteY8" fmla="*/ 7467 h 10000"/>
              <a:gd name="connsiteX9" fmla="*/ 503 w 10000"/>
              <a:gd name="connsiteY9" fmla="*/ 10000 h 10000"/>
              <a:gd name="connsiteX10" fmla="*/ 750 w 10000"/>
              <a:gd name="connsiteY10" fmla="*/ 7467 h 10000"/>
              <a:gd name="connsiteX11" fmla="*/ 10000 w 10000"/>
              <a:gd name="connsiteY11" fmla="*/ 7467 h 10000"/>
              <a:gd name="connsiteX12" fmla="*/ 10000 w 10000"/>
              <a:gd name="connsiteY12" fmla="*/ 0 h 10000"/>
              <a:gd name="connsiteX0" fmla="*/ 10000 w 10000"/>
              <a:gd name="connsiteY0" fmla="*/ 0 h 10000"/>
              <a:gd name="connsiteX1" fmla="*/ 314 w 10000"/>
              <a:gd name="connsiteY1" fmla="*/ 0 h 10000"/>
              <a:gd name="connsiteX2" fmla="*/ 25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253 w 10000"/>
              <a:gd name="connsiteY7" fmla="*/ 7467 h 10000"/>
              <a:gd name="connsiteX8" fmla="*/ 253 w 10000"/>
              <a:gd name="connsiteY8" fmla="*/ 7467 h 10000"/>
              <a:gd name="connsiteX9" fmla="*/ 503 w 10000"/>
              <a:gd name="connsiteY9" fmla="*/ 10000 h 10000"/>
              <a:gd name="connsiteX10" fmla="*/ 750 w 10000"/>
              <a:gd name="connsiteY10" fmla="*/ 7467 h 10000"/>
              <a:gd name="connsiteX11" fmla="*/ 10000 w 10000"/>
              <a:gd name="connsiteY11" fmla="*/ 7467 h 10000"/>
              <a:gd name="connsiteX12" fmla="*/ 10000 w 10000"/>
              <a:gd name="connsiteY12" fmla="*/ 0 h 10000"/>
              <a:gd name="connsiteX0" fmla="*/ 3962 w 10000"/>
              <a:gd name="connsiteY0" fmla="*/ 0 h 10000"/>
              <a:gd name="connsiteX1" fmla="*/ 314 w 10000"/>
              <a:gd name="connsiteY1" fmla="*/ 0 h 10000"/>
              <a:gd name="connsiteX2" fmla="*/ 25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253 w 10000"/>
              <a:gd name="connsiteY7" fmla="*/ 7467 h 10000"/>
              <a:gd name="connsiteX8" fmla="*/ 253 w 10000"/>
              <a:gd name="connsiteY8" fmla="*/ 7467 h 10000"/>
              <a:gd name="connsiteX9" fmla="*/ 503 w 10000"/>
              <a:gd name="connsiteY9" fmla="*/ 10000 h 10000"/>
              <a:gd name="connsiteX10" fmla="*/ 750 w 10000"/>
              <a:gd name="connsiteY10" fmla="*/ 7467 h 10000"/>
              <a:gd name="connsiteX11" fmla="*/ 10000 w 10000"/>
              <a:gd name="connsiteY11" fmla="*/ 7467 h 10000"/>
              <a:gd name="connsiteX12" fmla="*/ 3962 w 10000"/>
              <a:gd name="connsiteY12" fmla="*/ 0 h 10000"/>
              <a:gd name="connsiteX0" fmla="*/ 3962 w 4274"/>
              <a:gd name="connsiteY0" fmla="*/ 0 h 10000"/>
              <a:gd name="connsiteX1" fmla="*/ 314 w 4274"/>
              <a:gd name="connsiteY1" fmla="*/ 0 h 10000"/>
              <a:gd name="connsiteX2" fmla="*/ 253 w 4274"/>
              <a:gd name="connsiteY2" fmla="*/ 0 h 10000"/>
              <a:gd name="connsiteX3" fmla="*/ 0 w 4274"/>
              <a:gd name="connsiteY3" fmla="*/ 0 h 10000"/>
              <a:gd name="connsiteX4" fmla="*/ 0 w 4274"/>
              <a:gd name="connsiteY4" fmla="*/ 4961 h 10000"/>
              <a:gd name="connsiteX5" fmla="*/ 0 w 4274"/>
              <a:gd name="connsiteY5" fmla="*/ 4961 h 10000"/>
              <a:gd name="connsiteX6" fmla="*/ 0 w 4274"/>
              <a:gd name="connsiteY6" fmla="*/ 4961 h 10000"/>
              <a:gd name="connsiteX7" fmla="*/ 253 w 4274"/>
              <a:gd name="connsiteY7" fmla="*/ 7467 h 10000"/>
              <a:gd name="connsiteX8" fmla="*/ 253 w 4274"/>
              <a:gd name="connsiteY8" fmla="*/ 7467 h 10000"/>
              <a:gd name="connsiteX9" fmla="*/ 503 w 4274"/>
              <a:gd name="connsiteY9" fmla="*/ 10000 h 10000"/>
              <a:gd name="connsiteX10" fmla="*/ 750 w 4274"/>
              <a:gd name="connsiteY10" fmla="*/ 7467 h 10000"/>
              <a:gd name="connsiteX11" fmla="*/ 4274 w 4274"/>
              <a:gd name="connsiteY11" fmla="*/ 7467 h 10000"/>
              <a:gd name="connsiteX12" fmla="*/ 3962 w 4274"/>
              <a:gd name="connsiteY12" fmla="*/ 0 h 10000"/>
              <a:gd name="connsiteX0" fmla="*/ 9977 w 10000"/>
              <a:gd name="connsiteY0" fmla="*/ 0 h 10000"/>
              <a:gd name="connsiteX1" fmla="*/ 735 w 10000"/>
              <a:gd name="connsiteY1" fmla="*/ 0 h 10000"/>
              <a:gd name="connsiteX2" fmla="*/ 592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592 w 10000"/>
              <a:gd name="connsiteY7" fmla="*/ 7467 h 10000"/>
              <a:gd name="connsiteX8" fmla="*/ 592 w 10000"/>
              <a:gd name="connsiteY8" fmla="*/ 7467 h 10000"/>
              <a:gd name="connsiteX9" fmla="*/ 1177 w 10000"/>
              <a:gd name="connsiteY9" fmla="*/ 10000 h 10000"/>
              <a:gd name="connsiteX10" fmla="*/ 1755 w 10000"/>
              <a:gd name="connsiteY10" fmla="*/ 7467 h 10000"/>
              <a:gd name="connsiteX11" fmla="*/ 10000 w 10000"/>
              <a:gd name="connsiteY11" fmla="*/ 7467 h 10000"/>
              <a:gd name="connsiteX12" fmla="*/ 9977 w 10000"/>
              <a:gd name="connsiteY12" fmla="*/ 0 h 10000"/>
              <a:gd name="connsiteX0" fmla="*/ 9977 w 10022"/>
              <a:gd name="connsiteY0" fmla="*/ 0 h 10000"/>
              <a:gd name="connsiteX1" fmla="*/ 735 w 10022"/>
              <a:gd name="connsiteY1" fmla="*/ 0 h 10000"/>
              <a:gd name="connsiteX2" fmla="*/ 592 w 10022"/>
              <a:gd name="connsiteY2" fmla="*/ 0 h 10000"/>
              <a:gd name="connsiteX3" fmla="*/ 0 w 10022"/>
              <a:gd name="connsiteY3" fmla="*/ 0 h 10000"/>
              <a:gd name="connsiteX4" fmla="*/ 0 w 10022"/>
              <a:gd name="connsiteY4" fmla="*/ 4961 h 10000"/>
              <a:gd name="connsiteX5" fmla="*/ 0 w 10022"/>
              <a:gd name="connsiteY5" fmla="*/ 4961 h 10000"/>
              <a:gd name="connsiteX6" fmla="*/ 0 w 10022"/>
              <a:gd name="connsiteY6" fmla="*/ 4961 h 10000"/>
              <a:gd name="connsiteX7" fmla="*/ 592 w 10022"/>
              <a:gd name="connsiteY7" fmla="*/ 7467 h 10000"/>
              <a:gd name="connsiteX8" fmla="*/ 592 w 10022"/>
              <a:gd name="connsiteY8" fmla="*/ 7467 h 10000"/>
              <a:gd name="connsiteX9" fmla="*/ 1177 w 10022"/>
              <a:gd name="connsiteY9" fmla="*/ 10000 h 10000"/>
              <a:gd name="connsiteX10" fmla="*/ 1755 w 10022"/>
              <a:gd name="connsiteY10" fmla="*/ 7467 h 10000"/>
              <a:gd name="connsiteX11" fmla="*/ 10022 w 10022"/>
              <a:gd name="connsiteY11" fmla="*/ 7467 h 10000"/>
              <a:gd name="connsiteX12" fmla="*/ 9977 w 10022"/>
              <a:gd name="connsiteY12" fmla="*/ 0 h 10000"/>
              <a:gd name="connsiteX0" fmla="*/ 10065 w 10065"/>
              <a:gd name="connsiteY0" fmla="*/ 0 h 10000"/>
              <a:gd name="connsiteX1" fmla="*/ 735 w 10065"/>
              <a:gd name="connsiteY1" fmla="*/ 0 h 10000"/>
              <a:gd name="connsiteX2" fmla="*/ 592 w 10065"/>
              <a:gd name="connsiteY2" fmla="*/ 0 h 10000"/>
              <a:gd name="connsiteX3" fmla="*/ 0 w 10065"/>
              <a:gd name="connsiteY3" fmla="*/ 0 h 10000"/>
              <a:gd name="connsiteX4" fmla="*/ 0 w 10065"/>
              <a:gd name="connsiteY4" fmla="*/ 4961 h 10000"/>
              <a:gd name="connsiteX5" fmla="*/ 0 w 10065"/>
              <a:gd name="connsiteY5" fmla="*/ 4961 h 10000"/>
              <a:gd name="connsiteX6" fmla="*/ 0 w 10065"/>
              <a:gd name="connsiteY6" fmla="*/ 4961 h 10000"/>
              <a:gd name="connsiteX7" fmla="*/ 592 w 10065"/>
              <a:gd name="connsiteY7" fmla="*/ 7467 h 10000"/>
              <a:gd name="connsiteX8" fmla="*/ 592 w 10065"/>
              <a:gd name="connsiteY8" fmla="*/ 7467 h 10000"/>
              <a:gd name="connsiteX9" fmla="*/ 1177 w 10065"/>
              <a:gd name="connsiteY9" fmla="*/ 10000 h 10000"/>
              <a:gd name="connsiteX10" fmla="*/ 1755 w 10065"/>
              <a:gd name="connsiteY10" fmla="*/ 7467 h 10000"/>
              <a:gd name="connsiteX11" fmla="*/ 10022 w 10065"/>
              <a:gd name="connsiteY11" fmla="*/ 7467 h 10000"/>
              <a:gd name="connsiteX12" fmla="*/ 10065 w 10065"/>
              <a:gd name="connsiteY12" fmla="*/ 0 h 10000"/>
              <a:gd name="connsiteX0" fmla="*/ 10043 w 10044"/>
              <a:gd name="connsiteY0" fmla="*/ 0 h 10000"/>
              <a:gd name="connsiteX1" fmla="*/ 735 w 10044"/>
              <a:gd name="connsiteY1" fmla="*/ 0 h 10000"/>
              <a:gd name="connsiteX2" fmla="*/ 592 w 10044"/>
              <a:gd name="connsiteY2" fmla="*/ 0 h 10000"/>
              <a:gd name="connsiteX3" fmla="*/ 0 w 10044"/>
              <a:gd name="connsiteY3" fmla="*/ 0 h 10000"/>
              <a:gd name="connsiteX4" fmla="*/ 0 w 10044"/>
              <a:gd name="connsiteY4" fmla="*/ 4961 h 10000"/>
              <a:gd name="connsiteX5" fmla="*/ 0 w 10044"/>
              <a:gd name="connsiteY5" fmla="*/ 4961 h 10000"/>
              <a:gd name="connsiteX6" fmla="*/ 0 w 10044"/>
              <a:gd name="connsiteY6" fmla="*/ 4961 h 10000"/>
              <a:gd name="connsiteX7" fmla="*/ 592 w 10044"/>
              <a:gd name="connsiteY7" fmla="*/ 7467 h 10000"/>
              <a:gd name="connsiteX8" fmla="*/ 592 w 10044"/>
              <a:gd name="connsiteY8" fmla="*/ 7467 h 10000"/>
              <a:gd name="connsiteX9" fmla="*/ 1177 w 10044"/>
              <a:gd name="connsiteY9" fmla="*/ 10000 h 10000"/>
              <a:gd name="connsiteX10" fmla="*/ 1755 w 10044"/>
              <a:gd name="connsiteY10" fmla="*/ 7467 h 10000"/>
              <a:gd name="connsiteX11" fmla="*/ 10022 w 10044"/>
              <a:gd name="connsiteY11" fmla="*/ 7467 h 10000"/>
              <a:gd name="connsiteX12" fmla="*/ 10043 w 10044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4" h="10000">
                <a:moveTo>
                  <a:pt x="10043" y="0"/>
                </a:moveTo>
                <a:lnTo>
                  <a:pt x="735" y="0"/>
                </a:lnTo>
                <a:lnTo>
                  <a:pt x="592" y="0"/>
                </a:lnTo>
                <a:lnTo>
                  <a:pt x="0" y="0"/>
                </a:lnTo>
                <a:lnTo>
                  <a:pt x="0" y="4961"/>
                </a:lnTo>
                <a:lnTo>
                  <a:pt x="0" y="4961"/>
                </a:lnTo>
                <a:lnTo>
                  <a:pt x="0" y="4961"/>
                </a:lnTo>
                <a:lnTo>
                  <a:pt x="592" y="7467"/>
                </a:lnTo>
                <a:lnTo>
                  <a:pt x="592" y="7467"/>
                </a:lnTo>
                <a:cubicBezTo>
                  <a:pt x="786" y="8311"/>
                  <a:pt x="983" y="9156"/>
                  <a:pt x="1177" y="10000"/>
                </a:cubicBezTo>
                <a:cubicBezTo>
                  <a:pt x="1369" y="9156"/>
                  <a:pt x="1563" y="8311"/>
                  <a:pt x="1755" y="7467"/>
                </a:cubicBezTo>
                <a:lnTo>
                  <a:pt x="10022" y="7467"/>
                </a:lnTo>
                <a:cubicBezTo>
                  <a:pt x="10014" y="4978"/>
                  <a:pt x="10051" y="2489"/>
                  <a:pt x="10043" y="0"/>
                </a:cubicBez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36076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76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4932000" cy="47633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companies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Value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5363838" y="1132243"/>
            <a:ext cx="2016000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354733" y="1547999"/>
            <a:ext cx="1931863" cy="2855985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3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4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93B145-CB3E-423D-9D63-48E8B9E29CFF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31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3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DA2741-8D65-47FA-87D6-1C257D04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l" defTabSz="755989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97" indent="-188997" algn="l" defTabSz="75598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91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86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97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973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96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62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55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94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9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89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8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7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7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6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58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952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Losjeplassen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Drammen, Norge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Losjeplassen</a:t>
            </a:r>
            <a:r>
              <a:rPr lang="en-US" dirty="0"/>
              <a:t> </a:t>
            </a:r>
            <a:r>
              <a:rPr lang="en-US" dirty="0" err="1"/>
              <a:t>Utvikling</a:t>
            </a:r>
            <a:r>
              <a:rPr lang="en-US" dirty="0"/>
              <a:t> AS</a:t>
            </a:r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NCC Construction AS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Grunnutbedring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err="1"/>
              <a:t>Byggebransjen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Keller </a:t>
            </a:r>
            <a:r>
              <a:rPr lang="en-US" dirty="0" err="1"/>
              <a:t>Grundläggning</a:t>
            </a:r>
            <a:r>
              <a:rPr lang="en-US" dirty="0"/>
              <a:t> AB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5274918" y="9102797"/>
            <a:ext cx="2011680" cy="493776"/>
          </a:xfrm>
        </p:spPr>
        <p:txBody>
          <a:bodyPr/>
          <a:lstStyle/>
          <a:p>
            <a:r>
              <a:rPr lang="en-US"/>
              <a:t>14 mill </a:t>
            </a:r>
            <a:r>
              <a:rPr lang="en-US" dirty="0"/>
              <a:t>SEK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nb-NO" dirty="0"/>
              <a:t>P</a:t>
            </a:r>
            <a:r>
              <a:rPr lang="en-US" dirty="0" err="1"/>
              <a:t>rosjektet</a:t>
            </a:r>
            <a:endParaRPr lang="en-US" dirty="0"/>
          </a:p>
          <a:p>
            <a:pPr lvl="1"/>
            <a:r>
              <a:rPr lang="nb-NO" dirty="0"/>
              <a:t>I Drammen skulle Losjeplassen Utvikling AS bygge et fem etasjes leilighetskompleks med en kjellerparkering. En byggegrop var nødvendig for å kunne konstruere kjelleren. Gropen hadde et areal på 3 500 m2.</a:t>
            </a:r>
          </a:p>
          <a:p>
            <a:pPr lvl="1"/>
            <a:r>
              <a:rPr lang="nb-NO" sz="1300" b="1" dirty="0">
                <a:solidFill>
                  <a:schemeClr val="accent1"/>
                </a:solidFill>
              </a:rPr>
              <a:t>U</a:t>
            </a:r>
            <a:r>
              <a:rPr lang="en-US" sz="1300" b="1" dirty="0" err="1">
                <a:solidFill>
                  <a:schemeClr val="accent1"/>
                </a:solidFill>
              </a:rPr>
              <a:t>tfordringen</a:t>
            </a:r>
            <a:endParaRPr lang="en-US" sz="1300" b="1" dirty="0">
              <a:solidFill>
                <a:schemeClr val="accent1"/>
              </a:solidFill>
            </a:endParaRPr>
          </a:p>
          <a:p>
            <a:pPr lvl="1"/>
            <a:r>
              <a:rPr lang="nb-NO" dirty="0"/>
              <a:t>Den største utfordringen var å sikre en sikker byggegrop under bygging. Dette i et område som skråner nedover mot Drammenselva, og med grunnen bestående av veldig våt </a:t>
            </a:r>
            <a:r>
              <a:rPr lang="nb-NO" dirty="0" err="1"/>
              <a:t>kvikkleire</a:t>
            </a:r>
            <a:r>
              <a:rPr lang="nb-NO" dirty="0"/>
              <a:t> i et dyp ned til 38 meter. Ved forstyrrelse reduseres skjærstyrken til kvikkleiren til nesten null og den blir flytende</a:t>
            </a:r>
            <a:r>
              <a:rPr lang="en-US" dirty="0"/>
              <a:t>.</a:t>
            </a:r>
          </a:p>
          <a:p>
            <a:r>
              <a:rPr lang="nb-NO" dirty="0"/>
              <a:t>L</a:t>
            </a:r>
            <a:r>
              <a:rPr lang="en-US" dirty="0" err="1"/>
              <a:t>øsningen</a:t>
            </a:r>
            <a:endParaRPr lang="en-US" dirty="0"/>
          </a:p>
          <a:p>
            <a:pPr lvl="1"/>
            <a:r>
              <a:rPr lang="nb-NO" dirty="0"/>
              <a:t>5 080 </a:t>
            </a:r>
            <a:r>
              <a:rPr lang="nb-NO" dirty="0" err="1"/>
              <a:t>stk</a:t>
            </a:r>
            <a:r>
              <a:rPr lang="nb-NO" dirty="0"/>
              <a:t> kalksementpeler ble installert av Keller Grundläggning AB både for å stabilisere kvikkleiren samt for å øke skjærfastheten, men også for å forbedre stabiliteten til </a:t>
            </a:r>
            <a:r>
              <a:rPr lang="nb-NO" dirty="0" err="1"/>
              <a:t>arkstabelen</a:t>
            </a:r>
            <a:r>
              <a:rPr lang="nb-NO" dirty="0"/>
              <a:t>. Utformingen med kalksementpeler i ribber over byggegropen er ofte brukt i Norge, og er en effektiv måte å stabilisere en byggegrop på. Kalksementpelene ble komplementert med vertikale dren for å øke konsolideringshastigheten i området.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5274918" y="5753844"/>
            <a:ext cx="2011680" cy="493468"/>
          </a:xfrm>
        </p:spPr>
        <p:txBody>
          <a:bodyPr/>
          <a:lstStyle/>
          <a:p>
            <a:r>
              <a:rPr lang="en-US" dirty="0"/>
              <a:t>Dry Deep Soil Mixing-DDSM</a:t>
            </a:r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14896" y="4967999"/>
            <a:ext cx="4898659" cy="936000"/>
          </a:xfrm>
        </p:spPr>
        <p:txBody>
          <a:bodyPr/>
          <a:lstStyle/>
          <a:p>
            <a:r>
              <a:rPr lang="en-US" dirty="0" err="1">
                <a:latin typeface="&amp;quot"/>
              </a:rPr>
              <a:t>Stabilisering</a:t>
            </a:r>
            <a:r>
              <a:rPr lang="en-US" dirty="0">
                <a:latin typeface="&amp;quot"/>
              </a:rPr>
              <a:t> av </a:t>
            </a:r>
            <a:r>
              <a:rPr lang="en-US" dirty="0" err="1">
                <a:latin typeface="&amp;quot"/>
              </a:rPr>
              <a:t>grunnen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og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utgraving</a:t>
            </a:r>
            <a:r>
              <a:rPr lang="en-US" dirty="0">
                <a:latin typeface="&amp;quot"/>
              </a:rPr>
              <a:t> for </a:t>
            </a:r>
            <a:r>
              <a:rPr lang="en-US" dirty="0" err="1">
                <a:latin typeface="&amp;quot"/>
              </a:rPr>
              <a:t>nybygg</a:t>
            </a:r>
            <a:endParaRPr lang="en-US" dirty="0">
              <a:latin typeface="&amp;quot"/>
            </a:endParaRPr>
          </a:p>
          <a:p>
            <a:r>
              <a:rPr lang="en-US" dirty="0" err="1">
                <a:latin typeface="&amp;quot"/>
              </a:rPr>
              <a:t>Utforming</a:t>
            </a:r>
            <a:r>
              <a:rPr lang="en-US" dirty="0">
                <a:latin typeface="&amp;quot"/>
              </a:rPr>
              <a:t> med </a:t>
            </a:r>
            <a:r>
              <a:rPr lang="en-US" dirty="0" err="1">
                <a:latin typeface="&amp;quot"/>
              </a:rPr>
              <a:t>søyler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i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ribber</a:t>
            </a:r>
            <a:r>
              <a:rPr lang="en-US" dirty="0">
                <a:latin typeface="&amp;quot"/>
              </a:rPr>
              <a:t> over </a:t>
            </a:r>
            <a:r>
              <a:rPr lang="en-US" dirty="0" err="1">
                <a:latin typeface="&amp;quot"/>
              </a:rPr>
              <a:t>utgravningen</a:t>
            </a:r>
            <a:r>
              <a:rPr lang="en-US" dirty="0">
                <a:latin typeface="&amp;quot"/>
              </a:rPr>
              <a:t> for å </a:t>
            </a:r>
            <a:r>
              <a:rPr lang="en-US" dirty="0" err="1">
                <a:latin typeface="&amp;quot"/>
              </a:rPr>
              <a:t>sikre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gravegropens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stabilitet</a:t>
            </a:r>
            <a:endParaRPr lang="en-US" dirty="0">
              <a:latin typeface="&amp;quot"/>
            </a:endParaRPr>
          </a:p>
          <a:p>
            <a:r>
              <a:rPr lang="en-US" dirty="0" err="1">
                <a:latin typeface="&amp;quot"/>
              </a:rPr>
              <a:t>Kalksementpeler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kombinert</a:t>
            </a:r>
            <a:r>
              <a:rPr lang="en-US" dirty="0">
                <a:latin typeface="&amp;quot"/>
              </a:rPr>
              <a:t> med </a:t>
            </a:r>
            <a:r>
              <a:rPr lang="en-US" dirty="0" err="1">
                <a:latin typeface="&amp;quot"/>
              </a:rPr>
              <a:t>drenering</a:t>
            </a:r>
            <a:r>
              <a:rPr lang="en-US" dirty="0">
                <a:latin typeface="&amp;quot"/>
              </a:rPr>
              <a:t> for å </a:t>
            </a:r>
            <a:r>
              <a:rPr lang="en-US" dirty="0" err="1">
                <a:latin typeface="&amp;quot"/>
              </a:rPr>
              <a:t>fremskynde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konsolideringsprosessen</a:t>
            </a:r>
            <a:endParaRPr lang="en-US" dirty="0">
              <a:latin typeface="&amp;quot"/>
            </a:endParaRPr>
          </a:p>
          <a:p>
            <a:r>
              <a:rPr lang="en-US" dirty="0" err="1">
                <a:latin typeface="&amp;quot"/>
              </a:rPr>
              <a:t>Grunn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som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bestod</a:t>
            </a:r>
            <a:r>
              <a:rPr lang="en-US" dirty="0">
                <a:latin typeface="&amp;quot"/>
              </a:rPr>
              <a:t> av </a:t>
            </a:r>
            <a:r>
              <a:rPr lang="en-US" dirty="0" err="1">
                <a:latin typeface="&amp;quot"/>
              </a:rPr>
              <a:t>våt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kvikkleire</a:t>
            </a:r>
            <a:r>
              <a:rPr lang="en-US" dirty="0">
                <a:latin typeface="&amp;quot"/>
              </a:rPr>
              <a:t> </a:t>
            </a:r>
            <a:r>
              <a:rPr lang="en-US" dirty="0" err="1">
                <a:latin typeface="&amp;quot"/>
              </a:rPr>
              <a:t>fra</a:t>
            </a:r>
            <a:r>
              <a:rPr lang="en-US" dirty="0">
                <a:latin typeface="&amp;quot"/>
              </a:rPr>
              <a:t> 2 </a:t>
            </a:r>
            <a:r>
              <a:rPr lang="en-US" dirty="0" err="1">
                <a:latin typeface="&amp;quot"/>
              </a:rPr>
              <a:t>til</a:t>
            </a:r>
            <a:r>
              <a:rPr lang="en-US" dirty="0">
                <a:latin typeface="&amp;quot"/>
              </a:rPr>
              <a:t> 38 meter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910" r="727"/>
          <a:stretch/>
        </p:blipFill>
        <p:spPr>
          <a:xfrm>
            <a:off x="179837" y="1080000"/>
            <a:ext cx="4194043" cy="3423017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-723" t="6829" r="486" b="11944"/>
          <a:stretch/>
        </p:blipFill>
        <p:spPr>
          <a:xfrm>
            <a:off x="4213861" y="1080000"/>
            <a:ext cx="3165976" cy="3420000"/>
          </a:xfrm>
          <a:prstGeom prst="rect">
            <a:avLst/>
          </a:prstGeom>
        </p:spPr>
      </p:pic>
      <p:sp>
        <p:nvSpPr>
          <p:cNvPr id="15" name="Text Placeholder 27"/>
          <p:cNvSpPr>
            <a:spLocks noGrp="1"/>
          </p:cNvSpPr>
          <p:nvPr>
            <p:ph type="body" sz="quarter" idx="33"/>
          </p:nvPr>
        </p:nvSpPr>
        <p:spPr>
          <a:xfrm>
            <a:off x="316799" y="9792000"/>
            <a:ext cx="1931101" cy="750532"/>
          </a:xfrm>
        </p:spPr>
        <p:txBody>
          <a:bodyPr numCol="1">
            <a:normAutofit/>
          </a:bodyPr>
          <a:lstStyle/>
          <a:p>
            <a:r>
              <a:rPr lang="sv-SE" sz="800" b="1" dirty="0" err="1"/>
              <a:t>Hovedentreprenørens</a:t>
            </a:r>
            <a:r>
              <a:rPr lang="sv-SE" sz="800" b="1" dirty="0"/>
              <a:t> </a:t>
            </a:r>
            <a:r>
              <a:rPr lang="sv-SE" sz="800" b="1" dirty="0" err="1"/>
              <a:t>prosjektleder</a:t>
            </a:r>
            <a:endParaRPr lang="sv-SE" sz="800" b="1" dirty="0"/>
          </a:p>
          <a:p>
            <a:r>
              <a:rPr lang="sv-SE" sz="800" dirty="0"/>
              <a:t>Morten </a:t>
            </a:r>
            <a:r>
              <a:rPr lang="sv-SE" sz="800" dirty="0" err="1"/>
              <a:t>Sørlie</a:t>
            </a:r>
            <a:br>
              <a:rPr lang="sv-SE" sz="800" dirty="0"/>
            </a:br>
            <a:r>
              <a:rPr lang="sv-SE" sz="800" dirty="0"/>
              <a:t>+47 932 42 008</a:t>
            </a:r>
            <a:br>
              <a:rPr lang="sv-SE" sz="800" dirty="0"/>
            </a:br>
            <a:r>
              <a:rPr lang="sv-SE" sz="800" dirty="0"/>
              <a:t>morten.sorlie@ncc.no</a:t>
            </a:r>
          </a:p>
        </p:txBody>
      </p:sp>
      <p:sp>
        <p:nvSpPr>
          <p:cNvPr id="22" name="Text Placeholder 27"/>
          <p:cNvSpPr txBox="1">
            <a:spLocks/>
          </p:cNvSpPr>
          <p:nvPr/>
        </p:nvSpPr>
        <p:spPr>
          <a:xfrm>
            <a:off x="2326576" y="9792000"/>
            <a:ext cx="1931101" cy="750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800" b="1" dirty="0" err="1"/>
              <a:t>Prosjektets</a:t>
            </a:r>
            <a:r>
              <a:rPr lang="sv-SE" sz="800" b="1" dirty="0"/>
              <a:t> start:</a:t>
            </a:r>
            <a:br>
              <a:rPr lang="sv-SE" sz="800" b="1" dirty="0"/>
            </a:br>
            <a:r>
              <a:rPr lang="sv-SE" sz="800" dirty="0" err="1"/>
              <a:t>januar</a:t>
            </a:r>
            <a:r>
              <a:rPr lang="sv-SE" sz="800" dirty="0"/>
              <a:t> 2016</a:t>
            </a:r>
          </a:p>
          <a:p>
            <a:pPr algn="r"/>
            <a:r>
              <a:rPr lang="sv-SE" sz="800" b="1" dirty="0" err="1"/>
              <a:t>Prosjektets</a:t>
            </a:r>
            <a:r>
              <a:rPr lang="sv-SE" sz="800" b="1" dirty="0"/>
              <a:t> </a:t>
            </a:r>
            <a:r>
              <a:rPr lang="sv-SE" sz="800" b="1" dirty="0" err="1"/>
              <a:t>slutt</a:t>
            </a:r>
            <a:r>
              <a:rPr lang="sv-SE" sz="800" b="1" dirty="0"/>
              <a:t>:</a:t>
            </a:r>
            <a:br>
              <a:rPr lang="sv-SE" sz="800" b="1" dirty="0"/>
            </a:br>
            <a:r>
              <a:rPr lang="sv-SE" sz="800" dirty="0" err="1"/>
              <a:t>mai</a:t>
            </a:r>
            <a:r>
              <a:rPr lang="sv-SE" sz="800" dirty="0"/>
              <a:t> 2016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FE4B3F74-3E95-4DDB-A09E-EE85B4222BC0}"/>
              </a:ext>
            </a:extLst>
          </p:cNvPr>
          <p:cNvSpPr txBox="1">
            <a:spLocks/>
          </p:cNvSpPr>
          <p:nvPr/>
        </p:nvSpPr>
        <p:spPr>
          <a:xfrm>
            <a:off x="5288147" y="4702067"/>
            <a:ext cx="1017403" cy="2243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C000"/>
                </a:solidFill>
              </a:rPr>
              <a:t>Anvendelse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25F86D1-2487-4636-B43D-66E73B1EA8E2}"/>
              </a:ext>
            </a:extLst>
          </p:cNvPr>
          <p:cNvSpPr txBox="1">
            <a:spLocks/>
          </p:cNvSpPr>
          <p:nvPr/>
        </p:nvSpPr>
        <p:spPr>
          <a:xfrm>
            <a:off x="5299980" y="5517449"/>
            <a:ext cx="1017403" cy="2243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C000"/>
                </a:solidFill>
              </a:rPr>
              <a:t>Teknikk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93A7650A-DD0A-44EA-905C-0FA25CE4DB5F}"/>
              </a:ext>
            </a:extLst>
          </p:cNvPr>
          <p:cNvSpPr txBox="1">
            <a:spLocks/>
          </p:cNvSpPr>
          <p:nvPr/>
        </p:nvSpPr>
        <p:spPr>
          <a:xfrm>
            <a:off x="5288147" y="6328198"/>
            <a:ext cx="1017403" cy="2243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Marked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39E552D9-8D47-41EA-AA6B-571C4FA591D5}"/>
              </a:ext>
            </a:extLst>
          </p:cNvPr>
          <p:cNvSpPr txBox="1">
            <a:spLocks/>
          </p:cNvSpPr>
          <p:nvPr/>
        </p:nvSpPr>
        <p:spPr>
          <a:xfrm>
            <a:off x="5273310" y="7154157"/>
            <a:ext cx="1017403" cy="2243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Kunde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920D8EFF-5643-4A70-A229-57975784A6A1}"/>
              </a:ext>
            </a:extLst>
          </p:cNvPr>
          <p:cNvSpPr txBox="1">
            <a:spLocks/>
          </p:cNvSpPr>
          <p:nvPr/>
        </p:nvSpPr>
        <p:spPr>
          <a:xfrm>
            <a:off x="5273310" y="7982817"/>
            <a:ext cx="1363710" cy="1595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C000"/>
                </a:solidFill>
              </a:rPr>
              <a:t>Hovedentreprenør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90AAB6A-8BC6-45E3-8D73-A37D98186DE0}"/>
              </a:ext>
            </a:extLst>
          </p:cNvPr>
          <p:cNvSpPr txBox="1">
            <a:spLocks/>
          </p:cNvSpPr>
          <p:nvPr/>
        </p:nvSpPr>
        <p:spPr>
          <a:xfrm>
            <a:off x="5299980" y="8815937"/>
            <a:ext cx="1363710" cy="1595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C000"/>
                </a:solidFill>
              </a:rPr>
              <a:t>Kontrakt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255C5A4-80DD-42C5-9BE9-9FF925713F64}"/>
              </a:ext>
            </a:extLst>
          </p:cNvPr>
          <p:cNvSpPr txBox="1">
            <a:spLocks/>
          </p:cNvSpPr>
          <p:nvPr/>
        </p:nvSpPr>
        <p:spPr>
          <a:xfrm>
            <a:off x="5273310" y="9648000"/>
            <a:ext cx="1714633" cy="10040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C000"/>
                </a:solidFill>
              </a:rPr>
              <a:t>Involverte</a:t>
            </a:r>
            <a:r>
              <a:rPr lang="en-US" dirty="0">
                <a:solidFill>
                  <a:srgbClr val="FFC000"/>
                </a:solidFill>
              </a:rPr>
              <a:t> Keller-</a:t>
            </a:r>
            <a:r>
              <a:rPr lang="en-US" dirty="0" err="1">
                <a:solidFill>
                  <a:srgbClr val="FFC000"/>
                </a:solidFill>
              </a:rPr>
              <a:t>selskap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1DB97F4-552B-4E3F-96B8-17DF93F417B7}"/>
              </a:ext>
            </a:extLst>
          </p:cNvPr>
          <p:cNvSpPr txBox="1">
            <a:spLocks/>
          </p:cNvSpPr>
          <p:nvPr/>
        </p:nvSpPr>
        <p:spPr>
          <a:xfrm>
            <a:off x="399667" y="4610393"/>
            <a:ext cx="1765364" cy="1904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</a:rPr>
              <a:t>Nøkkelinfo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6 Keller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366"/>
      </a:accent1>
      <a:accent2>
        <a:srgbClr val="FDC600"/>
      </a:accent2>
      <a:accent3>
        <a:srgbClr val="6685A3"/>
      </a:accent3>
      <a:accent4>
        <a:srgbClr val="FEDD66"/>
      </a:accent4>
      <a:accent5>
        <a:srgbClr val="CCD6E0"/>
      </a:accent5>
      <a:accent6>
        <a:srgbClr val="FEE899"/>
      </a:accent6>
      <a:hlink>
        <a:srgbClr val="003366"/>
      </a:hlink>
      <a:folHlink>
        <a:srgbClr val="6685A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DDA6760AED348929B15CCD66C784F" ma:contentTypeVersion="10" ma:contentTypeDescription="Create a new document." ma:contentTypeScope="" ma:versionID="6fff72f22163619a752b1678b2cb6cc8">
  <xsd:schema xmlns:xsd="http://www.w3.org/2001/XMLSchema" xmlns:xs="http://www.w3.org/2001/XMLSchema" xmlns:p="http://schemas.microsoft.com/office/2006/metadata/properties" xmlns:ns2="238c5b81-6795-4400-a3c9-836daadf96b5" xmlns:ns3="d0a2752d-00d1-40bc-8b50-44f8cd1054fc" targetNamespace="http://schemas.microsoft.com/office/2006/metadata/properties" ma:root="true" ma:fieldsID="c96d3bb71c4b7de3b94926020b8988d4" ns2:_="" ns3:_="">
    <xsd:import namespace="238c5b81-6795-4400-a3c9-836daadf96b5"/>
    <xsd:import namespace="d0a2752d-00d1-40bc-8b50-44f8cd105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c5b81-6795-4400-a3c9-836daadf9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2752d-00d1-40bc-8b50-44f8cd105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710BB-FC38-4A31-952A-8E67F2E285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C9933-03D2-420E-8105-F3AC1AD0F0FD}">
  <ds:schemaRefs>
    <ds:schemaRef ds:uri="4780083f-8f83-43b7-a01a-539413ee5a25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633CDC6-E737-472A-A8BA-D143A31BB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c5b81-6795-4400-a3c9-836daadf96b5"/>
    <ds:schemaRef ds:uri="d0a2752d-00d1-40bc-8b50-44f8cd105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258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&amp;quot</vt:lpstr>
      <vt:lpstr>Arial</vt:lpstr>
      <vt:lpstr>Calibri</vt:lpstr>
      <vt:lpstr>Office Theme</vt:lpstr>
      <vt:lpstr>Losjeplassen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Schleter, Marisa</dc:creator>
  <cp:keywords/>
  <cp:lastModifiedBy>Njua, Agnes</cp:lastModifiedBy>
  <cp:revision>57</cp:revision>
  <cp:lastPrinted>2018-06-27T08:26:15Z</cp:lastPrinted>
  <dcterms:created xsi:type="dcterms:W3CDTF">2016-07-07T17:57:06Z</dcterms:created>
  <dcterms:modified xsi:type="dcterms:W3CDTF">2021-12-08T14:29:17Z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0x01010081DDDA6760AED348929B15CCD66C784F</vt:lpwstr>
  </property>
  <property fmtid="{D5CDD505-2E9C-101B-9397-08002B2CF9AE}" pid="3" name="TaxKeyword">
    <vt:lpwstr/>
  </property>
</Properties>
</file>