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2" r:id="rId5"/>
  </p:sldIdLst>
  <p:sldSz cx="7559675" cy="1069181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0" d="100"/>
          <a:sy n="90" d="100"/>
        </p:scale>
        <p:origin x="2586" y="-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8:03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11394 0 0,'-1'0'4489'0'0,"1"-8"-5769"0"0,-2 7-752 0 0,-7 2 1272 0 0,3 6-689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06T08:03:4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48 15539 0 0,'2'1'5281'0'0,"-4"-1"-4320"0"0,-4-12-841 0 0,-5 3-744 0 0,2 2-321 0 0,2-4-399 0 0,2 5-560 0 0,2 3 1304 0 0,1 3-1001 0 0,1 4-671 0 0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36075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5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Byggherre</a:t>
            </a:r>
            <a:endParaRPr lang="en-GB" sz="11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Hovedentreprenør</a:t>
            </a:r>
            <a:endParaRPr lang="en-GB" sz="11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Prosjekttype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Marked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720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</a:t>
            </a:r>
            <a:r>
              <a:rPr lang="en-GB" sz="1100" b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selskaper</a:t>
            </a:r>
            <a:endParaRPr lang="en-GB" sz="11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Kontraktsverdi</a:t>
            </a:r>
            <a:endParaRPr lang="en-GB" sz="1100" b="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Teknikk</a:t>
            </a:r>
            <a:endParaRPr lang="en-GB" sz="11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4000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Nøkkelprestasjoner</a:t>
            </a:r>
            <a:endParaRPr lang="en-GB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7999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4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219837" y="4591322"/>
            <a:ext cx="2160000" cy="61004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36238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238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6" y="1080000"/>
            <a:ext cx="7200164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4591322"/>
            <a:ext cx="4932000" cy="5056678"/>
          </a:xfrm>
        </p:spPr>
        <p:txBody>
          <a:bodyPr tIns="91440" rIns="91440">
            <a:noAutofit/>
          </a:bodyPr>
          <a:lstStyle>
            <a:lvl1pPr marL="0" indent="0">
              <a:buClr>
                <a:schemeClr val="accent2"/>
              </a:buClr>
              <a:buFont typeface="Arial" panose="020B0604020202020204" pitchFamily="34" charset="0"/>
              <a:buNone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Continuation Page only</a:t>
            </a:r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77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5219837" y="1080000"/>
            <a:ext cx="2160000" cy="34193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5219838" y="1078348"/>
            <a:ext cx="2163574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  <a:gd name="connsiteX0" fmla="*/ 10000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10000 w 10000"/>
              <a:gd name="connsiteY12" fmla="*/ 0 h 10000"/>
              <a:gd name="connsiteX0" fmla="*/ 10000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10000 w 10000"/>
              <a:gd name="connsiteY12" fmla="*/ 0 h 10000"/>
              <a:gd name="connsiteX0" fmla="*/ 10000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10000 w 10000"/>
              <a:gd name="connsiteY12" fmla="*/ 0 h 10000"/>
              <a:gd name="connsiteX0" fmla="*/ 3962 w 10000"/>
              <a:gd name="connsiteY0" fmla="*/ 0 h 10000"/>
              <a:gd name="connsiteX1" fmla="*/ 314 w 10000"/>
              <a:gd name="connsiteY1" fmla="*/ 0 h 10000"/>
              <a:gd name="connsiteX2" fmla="*/ 253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253 w 10000"/>
              <a:gd name="connsiteY7" fmla="*/ 7467 h 10000"/>
              <a:gd name="connsiteX8" fmla="*/ 253 w 10000"/>
              <a:gd name="connsiteY8" fmla="*/ 7467 h 10000"/>
              <a:gd name="connsiteX9" fmla="*/ 503 w 10000"/>
              <a:gd name="connsiteY9" fmla="*/ 10000 h 10000"/>
              <a:gd name="connsiteX10" fmla="*/ 750 w 10000"/>
              <a:gd name="connsiteY10" fmla="*/ 7467 h 10000"/>
              <a:gd name="connsiteX11" fmla="*/ 10000 w 10000"/>
              <a:gd name="connsiteY11" fmla="*/ 7467 h 10000"/>
              <a:gd name="connsiteX12" fmla="*/ 3962 w 10000"/>
              <a:gd name="connsiteY12" fmla="*/ 0 h 10000"/>
              <a:gd name="connsiteX0" fmla="*/ 3962 w 4274"/>
              <a:gd name="connsiteY0" fmla="*/ 0 h 10000"/>
              <a:gd name="connsiteX1" fmla="*/ 314 w 4274"/>
              <a:gd name="connsiteY1" fmla="*/ 0 h 10000"/>
              <a:gd name="connsiteX2" fmla="*/ 253 w 4274"/>
              <a:gd name="connsiteY2" fmla="*/ 0 h 10000"/>
              <a:gd name="connsiteX3" fmla="*/ 0 w 4274"/>
              <a:gd name="connsiteY3" fmla="*/ 0 h 10000"/>
              <a:gd name="connsiteX4" fmla="*/ 0 w 4274"/>
              <a:gd name="connsiteY4" fmla="*/ 4961 h 10000"/>
              <a:gd name="connsiteX5" fmla="*/ 0 w 4274"/>
              <a:gd name="connsiteY5" fmla="*/ 4961 h 10000"/>
              <a:gd name="connsiteX6" fmla="*/ 0 w 4274"/>
              <a:gd name="connsiteY6" fmla="*/ 4961 h 10000"/>
              <a:gd name="connsiteX7" fmla="*/ 253 w 4274"/>
              <a:gd name="connsiteY7" fmla="*/ 7467 h 10000"/>
              <a:gd name="connsiteX8" fmla="*/ 253 w 4274"/>
              <a:gd name="connsiteY8" fmla="*/ 7467 h 10000"/>
              <a:gd name="connsiteX9" fmla="*/ 503 w 4274"/>
              <a:gd name="connsiteY9" fmla="*/ 10000 h 10000"/>
              <a:gd name="connsiteX10" fmla="*/ 750 w 4274"/>
              <a:gd name="connsiteY10" fmla="*/ 7467 h 10000"/>
              <a:gd name="connsiteX11" fmla="*/ 4274 w 4274"/>
              <a:gd name="connsiteY11" fmla="*/ 7467 h 10000"/>
              <a:gd name="connsiteX12" fmla="*/ 3962 w 4274"/>
              <a:gd name="connsiteY12" fmla="*/ 0 h 10000"/>
              <a:gd name="connsiteX0" fmla="*/ 9977 w 10000"/>
              <a:gd name="connsiteY0" fmla="*/ 0 h 10000"/>
              <a:gd name="connsiteX1" fmla="*/ 735 w 10000"/>
              <a:gd name="connsiteY1" fmla="*/ 0 h 10000"/>
              <a:gd name="connsiteX2" fmla="*/ 592 w 10000"/>
              <a:gd name="connsiteY2" fmla="*/ 0 h 10000"/>
              <a:gd name="connsiteX3" fmla="*/ 0 w 10000"/>
              <a:gd name="connsiteY3" fmla="*/ 0 h 10000"/>
              <a:gd name="connsiteX4" fmla="*/ 0 w 10000"/>
              <a:gd name="connsiteY4" fmla="*/ 4961 h 10000"/>
              <a:gd name="connsiteX5" fmla="*/ 0 w 10000"/>
              <a:gd name="connsiteY5" fmla="*/ 4961 h 10000"/>
              <a:gd name="connsiteX6" fmla="*/ 0 w 10000"/>
              <a:gd name="connsiteY6" fmla="*/ 4961 h 10000"/>
              <a:gd name="connsiteX7" fmla="*/ 592 w 10000"/>
              <a:gd name="connsiteY7" fmla="*/ 7467 h 10000"/>
              <a:gd name="connsiteX8" fmla="*/ 592 w 10000"/>
              <a:gd name="connsiteY8" fmla="*/ 7467 h 10000"/>
              <a:gd name="connsiteX9" fmla="*/ 1177 w 10000"/>
              <a:gd name="connsiteY9" fmla="*/ 10000 h 10000"/>
              <a:gd name="connsiteX10" fmla="*/ 1755 w 10000"/>
              <a:gd name="connsiteY10" fmla="*/ 7467 h 10000"/>
              <a:gd name="connsiteX11" fmla="*/ 10000 w 10000"/>
              <a:gd name="connsiteY11" fmla="*/ 7467 h 10000"/>
              <a:gd name="connsiteX12" fmla="*/ 9977 w 10000"/>
              <a:gd name="connsiteY12" fmla="*/ 0 h 10000"/>
              <a:gd name="connsiteX0" fmla="*/ 9977 w 10022"/>
              <a:gd name="connsiteY0" fmla="*/ 0 h 10000"/>
              <a:gd name="connsiteX1" fmla="*/ 735 w 10022"/>
              <a:gd name="connsiteY1" fmla="*/ 0 h 10000"/>
              <a:gd name="connsiteX2" fmla="*/ 592 w 10022"/>
              <a:gd name="connsiteY2" fmla="*/ 0 h 10000"/>
              <a:gd name="connsiteX3" fmla="*/ 0 w 10022"/>
              <a:gd name="connsiteY3" fmla="*/ 0 h 10000"/>
              <a:gd name="connsiteX4" fmla="*/ 0 w 10022"/>
              <a:gd name="connsiteY4" fmla="*/ 4961 h 10000"/>
              <a:gd name="connsiteX5" fmla="*/ 0 w 10022"/>
              <a:gd name="connsiteY5" fmla="*/ 4961 h 10000"/>
              <a:gd name="connsiteX6" fmla="*/ 0 w 10022"/>
              <a:gd name="connsiteY6" fmla="*/ 4961 h 10000"/>
              <a:gd name="connsiteX7" fmla="*/ 592 w 10022"/>
              <a:gd name="connsiteY7" fmla="*/ 7467 h 10000"/>
              <a:gd name="connsiteX8" fmla="*/ 592 w 10022"/>
              <a:gd name="connsiteY8" fmla="*/ 7467 h 10000"/>
              <a:gd name="connsiteX9" fmla="*/ 1177 w 10022"/>
              <a:gd name="connsiteY9" fmla="*/ 10000 h 10000"/>
              <a:gd name="connsiteX10" fmla="*/ 1755 w 10022"/>
              <a:gd name="connsiteY10" fmla="*/ 7467 h 10000"/>
              <a:gd name="connsiteX11" fmla="*/ 10022 w 10022"/>
              <a:gd name="connsiteY11" fmla="*/ 7467 h 10000"/>
              <a:gd name="connsiteX12" fmla="*/ 9977 w 10022"/>
              <a:gd name="connsiteY12" fmla="*/ 0 h 10000"/>
              <a:gd name="connsiteX0" fmla="*/ 10065 w 10065"/>
              <a:gd name="connsiteY0" fmla="*/ 0 h 10000"/>
              <a:gd name="connsiteX1" fmla="*/ 735 w 10065"/>
              <a:gd name="connsiteY1" fmla="*/ 0 h 10000"/>
              <a:gd name="connsiteX2" fmla="*/ 592 w 10065"/>
              <a:gd name="connsiteY2" fmla="*/ 0 h 10000"/>
              <a:gd name="connsiteX3" fmla="*/ 0 w 10065"/>
              <a:gd name="connsiteY3" fmla="*/ 0 h 10000"/>
              <a:gd name="connsiteX4" fmla="*/ 0 w 10065"/>
              <a:gd name="connsiteY4" fmla="*/ 4961 h 10000"/>
              <a:gd name="connsiteX5" fmla="*/ 0 w 10065"/>
              <a:gd name="connsiteY5" fmla="*/ 4961 h 10000"/>
              <a:gd name="connsiteX6" fmla="*/ 0 w 10065"/>
              <a:gd name="connsiteY6" fmla="*/ 4961 h 10000"/>
              <a:gd name="connsiteX7" fmla="*/ 592 w 10065"/>
              <a:gd name="connsiteY7" fmla="*/ 7467 h 10000"/>
              <a:gd name="connsiteX8" fmla="*/ 592 w 10065"/>
              <a:gd name="connsiteY8" fmla="*/ 7467 h 10000"/>
              <a:gd name="connsiteX9" fmla="*/ 1177 w 10065"/>
              <a:gd name="connsiteY9" fmla="*/ 10000 h 10000"/>
              <a:gd name="connsiteX10" fmla="*/ 1755 w 10065"/>
              <a:gd name="connsiteY10" fmla="*/ 7467 h 10000"/>
              <a:gd name="connsiteX11" fmla="*/ 10022 w 10065"/>
              <a:gd name="connsiteY11" fmla="*/ 7467 h 10000"/>
              <a:gd name="connsiteX12" fmla="*/ 10065 w 10065"/>
              <a:gd name="connsiteY12" fmla="*/ 0 h 10000"/>
              <a:gd name="connsiteX0" fmla="*/ 10043 w 10044"/>
              <a:gd name="connsiteY0" fmla="*/ 0 h 10000"/>
              <a:gd name="connsiteX1" fmla="*/ 735 w 10044"/>
              <a:gd name="connsiteY1" fmla="*/ 0 h 10000"/>
              <a:gd name="connsiteX2" fmla="*/ 592 w 10044"/>
              <a:gd name="connsiteY2" fmla="*/ 0 h 10000"/>
              <a:gd name="connsiteX3" fmla="*/ 0 w 10044"/>
              <a:gd name="connsiteY3" fmla="*/ 0 h 10000"/>
              <a:gd name="connsiteX4" fmla="*/ 0 w 10044"/>
              <a:gd name="connsiteY4" fmla="*/ 4961 h 10000"/>
              <a:gd name="connsiteX5" fmla="*/ 0 w 10044"/>
              <a:gd name="connsiteY5" fmla="*/ 4961 h 10000"/>
              <a:gd name="connsiteX6" fmla="*/ 0 w 10044"/>
              <a:gd name="connsiteY6" fmla="*/ 4961 h 10000"/>
              <a:gd name="connsiteX7" fmla="*/ 592 w 10044"/>
              <a:gd name="connsiteY7" fmla="*/ 7467 h 10000"/>
              <a:gd name="connsiteX8" fmla="*/ 592 w 10044"/>
              <a:gd name="connsiteY8" fmla="*/ 7467 h 10000"/>
              <a:gd name="connsiteX9" fmla="*/ 1177 w 10044"/>
              <a:gd name="connsiteY9" fmla="*/ 10000 h 10000"/>
              <a:gd name="connsiteX10" fmla="*/ 1755 w 10044"/>
              <a:gd name="connsiteY10" fmla="*/ 7467 h 10000"/>
              <a:gd name="connsiteX11" fmla="*/ 10022 w 10044"/>
              <a:gd name="connsiteY11" fmla="*/ 7467 h 10000"/>
              <a:gd name="connsiteX12" fmla="*/ 10043 w 10044"/>
              <a:gd name="connsiteY12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44" h="10000">
                <a:moveTo>
                  <a:pt x="10043" y="0"/>
                </a:moveTo>
                <a:lnTo>
                  <a:pt x="735" y="0"/>
                </a:lnTo>
                <a:lnTo>
                  <a:pt x="592" y="0"/>
                </a:lnTo>
                <a:lnTo>
                  <a:pt x="0" y="0"/>
                </a:lnTo>
                <a:lnTo>
                  <a:pt x="0" y="4961"/>
                </a:lnTo>
                <a:lnTo>
                  <a:pt x="0" y="4961"/>
                </a:lnTo>
                <a:lnTo>
                  <a:pt x="0" y="4961"/>
                </a:lnTo>
                <a:lnTo>
                  <a:pt x="592" y="7467"/>
                </a:lnTo>
                <a:lnTo>
                  <a:pt x="592" y="7467"/>
                </a:lnTo>
                <a:cubicBezTo>
                  <a:pt x="786" y="8311"/>
                  <a:pt x="983" y="9156"/>
                  <a:pt x="1177" y="10000"/>
                </a:cubicBezTo>
                <a:cubicBezTo>
                  <a:pt x="1369" y="9156"/>
                  <a:pt x="1563" y="8311"/>
                  <a:pt x="1755" y="7467"/>
                </a:cubicBezTo>
                <a:lnTo>
                  <a:pt x="10022" y="7467"/>
                </a:lnTo>
                <a:cubicBezTo>
                  <a:pt x="10014" y="4978"/>
                  <a:pt x="10051" y="2489"/>
                  <a:pt x="10043" y="0"/>
                </a:cubicBez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836076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6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47633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companies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5363838" y="1132243"/>
            <a:ext cx="2016000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5354733" y="1547999"/>
            <a:ext cx="1931863" cy="2855985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4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93B145-CB3E-423D-9D63-48E8B9E29CFF}" type="datetimeFigureOut">
              <a:rPr lang="en-US" smtClean="0"/>
              <a:pPr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31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3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DA2741-8D65-47FA-87D6-1C257D04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l" defTabSz="75598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97" indent="-188997" algn="l" defTabSz="75598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91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86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97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973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96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62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55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94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9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89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8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7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7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6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58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952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Åse BRU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Vestfold </a:t>
            </a:r>
            <a:r>
              <a:rPr lang="en-US" dirty="0" err="1"/>
              <a:t>og</a:t>
            </a:r>
            <a:r>
              <a:rPr lang="en-US" dirty="0"/>
              <a:t> Telemark </a:t>
            </a:r>
            <a:r>
              <a:rPr lang="en-US" dirty="0" err="1"/>
              <a:t>Fylkeskommune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Morgedal</a:t>
            </a:r>
            <a:r>
              <a:rPr lang="en-US" dirty="0"/>
              <a:t> </a:t>
            </a:r>
            <a:r>
              <a:rPr lang="en-US" dirty="0" err="1"/>
              <a:t>Entreprenør</a:t>
            </a:r>
            <a:r>
              <a:rPr lang="en-US" dirty="0"/>
              <a:t> AS</a:t>
            </a:r>
          </a:p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Brufundament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Infrastruktur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Keller </a:t>
            </a:r>
            <a:r>
              <a:rPr lang="en-US" dirty="0" err="1"/>
              <a:t>Geoteknikk</a:t>
            </a:r>
            <a:r>
              <a:rPr lang="en-US" dirty="0"/>
              <a:t> AS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NOK 200.000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>
          <a:xfrm>
            <a:off x="179999" y="6048000"/>
            <a:ext cx="4932000" cy="3664960"/>
          </a:xfrm>
        </p:spPr>
        <p:txBody>
          <a:bodyPr/>
          <a:lstStyle/>
          <a:p>
            <a:r>
              <a:rPr lang="nb-NO" dirty="0"/>
              <a:t>Prosjektet</a:t>
            </a:r>
          </a:p>
          <a:p>
            <a:pPr lvl="1"/>
            <a:r>
              <a:rPr lang="nb-NO" sz="900" dirty="0"/>
              <a:t>På vegne av Vestfold og Telemark Fylkeskommune har Morgedal Entreprenør AS blitt kontrahert til å utføre arbeidene med Åse bru. I denne forbindelsen var det nødvendig å etablere et brufundament med stålkjernepeler. Stålkjernepelene hadde foringsrør med diameter på Ø813 mm. Keller ble kontrahert av Morgedal Entreprenør til å utføre arbeidene under en 10-dagers sommer-</a:t>
            </a:r>
            <a:r>
              <a:rPr lang="nb-NO" sz="900" dirty="0" err="1"/>
              <a:t>nedstegning</a:t>
            </a:r>
            <a:r>
              <a:rPr lang="nb-NO" sz="900" dirty="0"/>
              <a:t>.</a:t>
            </a:r>
          </a:p>
          <a:p>
            <a:pPr lvl="1" indent="-231790">
              <a:lnSpc>
                <a:spcPct val="90000"/>
              </a:lnSpc>
              <a:spcBef>
                <a:spcPts val="827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300" b="1" dirty="0">
                <a:solidFill>
                  <a:schemeClr val="accent1"/>
                </a:solidFill>
              </a:rPr>
              <a:t>Utfordringen</a:t>
            </a:r>
          </a:p>
          <a:p>
            <a:pPr marL="40324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900" dirty="0"/>
              <a:t>Beskytte omkringliggende miljø under utførelsen, hovedsakelig elven</a:t>
            </a:r>
          </a:p>
          <a:p>
            <a:pPr marL="40324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900" dirty="0"/>
              <a:t>Trang plass for større borerigg</a:t>
            </a:r>
          </a:p>
          <a:p>
            <a:pPr marL="403240" lvl="1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b-NO" sz="900" dirty="0"/>
              <a:t>Boredybder på opp til 20 m med Ø813 mm foringsrør</a:t>
            </a:r>
          </a:p>
          <a:p>
            <a:pPr lvl="1" indent="-231790">
              <a:lnSpc>
                <a:spcPct val="90000"/>
              </a:lnSpc>
              <a:spcBef>
                <a:spcPts val="827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1300" b="1" dirty="0">
                <a:solidFill>
                  <a:schemeClr val="accent1"/>
                </a:solidFill>
              </a:rPr>
              <a:t>Løsningen</a:t>
            </a:r>
          </a:p>
          <a:p>
            <a:pPr lvl="1">
              <a:buClr>
                <a:schemeClr val="accent2"/>
              </a:buClr>
            </a:pPr>
            <a:r>
              <a:rPr lang="nb-NO" sz="900" dirty="0"/>
              <a:t>Løsningen på prosjektet ble å benytte Kellers RTG RM20 borerigg for å sikre en god fremdrift med såpass store </a:t>
            </a:r>
            <a:r>
              <a:rPr lang="nb-NO" sz="900" dirty="0" err="1"/>
              <a:t>rørdiametere</a:t>
            </a:r>
            <a:r>
              <a:rPr lang="nb-NO" sz="900" dirty="0"/>
              <a:t>. Boreriggen var utstyrt med et system for reversible boring, som sikret at omkringliggende områder ikke ble påvirket av boreslam.</a:t>
            </a:r>
          </a:p>
          <a:p>
            <a:pPr lvl="1">
              <a:buClr>
                <a:schemeClr val="accent2"/>
              </a:buClr>
            </a:pPr>
            <a:r>
              <a:rPr lang="nb-NO" sz="900" dirty="0"/>
              <a:t>Foringsrørene ble boret opp til 20 m ned til berg og videoinspeksjon ble utført for å sikre at pelene var boret godt ned I hardt berg.</a:t>
            </a:r>
          </a:p>
          <a:p>
            <a:pPr lvl="1">
              <a:buClr>
                <a:schemeClr val="accent2"/>
              </a:buClr>
            </a:pPr>
            <a:r>
              <a:rPr lang="nb-NO" sz="900" dirty="0"/>
              <a:t>Alle miljømessige aspekter ved prosjektet kunne utføres med bruk av teknikken med reversible boring som sikret at alt boreslam kunne samles opp på et egnet område</a:t>
            </a:r>
            <a:r>
              <a:rPr lang="en-US" sz="900" dirty="0"/>
              <a:t>.</a:t>
            </a:r>
          </a:p>
          <a:p>
            <a:pPr lvl="1" indent="-231790">
              <a:lnSpc>
                <a:spcPct val="90000"/>
              </a:lnSpc>
              <a:spcBef>
                <a:spcPts val="827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300" b="1" dirty="0">
              <a:solidFill>
                <a:schemeClr val="accent1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 err="1"/>
              <a:t>Peling</a:t>
            </a:r>
            <a:endParaRPr lang="en-US" dirty="0"/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179999" y="5067492"/>
            <a:ext cx="4932000" cy="728876"/>
          </a:xfrm>
        </p:spPr>
        <p:txBody>
          <a:bodyPr/>
          <a:lstStyle/>
          <a:p>
            <a:r>
              <a:rPr lang="en-US" sz="1200" dirty="0" err="1"/>
              <a:t>Etablering</a:t>
            </a:r>
            <a:r>
              <a:rPr lang="en-US" sz="1200" dirty="0"/>
              <a:t> av </a:t>
            </a:r>
            <a:r>
              <a:rPr lang="en-US" sz="1200" dirty="0" err="1"/>
              <a:t>stålkjernepeler</a:t>
            </a:r>
            <a:r>
              <a:rPr lang="en-US" sz="1200" dirty="0"/>
              <a:t> med diameter </a:t>
            </a:r>
            <a:r>
              <a:rPr lang="en-US" sz="1200" dirty="0" err="1"/>
              <a:t>på</a:t>
            </a:r>
            <a:r>
              <a:rPr lang="en-US" sz="1200" dirty="0"/>
              <a:t> 813mm med </a:t>
            </a:r>
            <a:r>
              <a:rPr lang="en-US" sz="1200" dirty="0" err="1"/>
              <a:t>bruk</a:t>
            </a:r>
            <a:r>
              <a:rPr lang="en-US" sz="1200" dirty="0"/>
              <a:t> av reversible boring (</a:t>
            </a:r>
            <a:r>
              <a:rPr lang="de-AT" sz="1200" dirty="0"/>
              <a:t>Reverse </a:t>
            </a:r>
            <a:r>
              <a:rPr lang="de-AT" sz="1200" dirty="0" err="1"/>
              <a:t>Circulation</a:t>
            </a:r>
            <a:r>
              <a:rPr lang="de-AT" sz="1200" dirty="0"/>
              <a:t> </a:t>
            </a:r>
            <a:r>
              <a:rPr lang="de-AT" sz="1200" dirty="0" err="1"/>
              <a:t>drilling</a:t>
            </a:r>
            <a:r>
              <a:rPr lang="de-AT" sz="1200" dirty="0"/>
              <a:t> </a:t>
            </a:r>
            <a:r>
              <a:rPr lang="de-AT" sz="1200" dirty="0" err="1"/>
              <a:t>method</a:t>
            </a:r>
            <a:r>
              <a:rPr lang="de-AT" sz="1200" dirty="0"/>
              <a:t> (RC-drilling)</a:t>
            </a:r>
            <a:r>
              <a:rPr lang="en-US" sz="1200" dirty="0"/>
              <a:t>)</a:t>
            </a:r>
          </a:p>
          <a:p>
            <a:r>
              <a:rPr lang="en-US" sz="1200" dirty="0" err="1"/>
              <a:t>Utfordrene</a:t>
            </a:r>
            <a:r>
              <a:rPr lang="en-US" sz="1200" dirty="0"/>
              <a:t> </a:t>
            </a:r>
            <a:r>
              <a:rPr lang="en-US" sz="1200" dirty="0" err="1"/>
              <a:t>miljøaspekter</a:t>
            </a:r>
            <a:r>
              <a:rPr lang="en-US" sz="1200" dirty="0"/>
              <a:t> </a:t>
            </a:r>
            <a:r>
              <a:rPr lang="en-US" sz="1200" dirty="0" err="1"/>
              <a:t>skulle</a:t>
            </a:r>
            <a:r>
              <a:rPr lang="en-US" sz="1200" dirty="0"/>
              <a:t> </a:t>
            </a:r>
            <a:r>
              <a:rPr lang="en-US" sz="1200" dirty="0" err="1"/>
              <a:t>håndteres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0D3393F-5C39-4663-AC96-16288D68E85A}"/>
                  </a:ext>
                </a:extLst>
              </p14:cNvPr>
              <p14:cNvContentPartPr/>
              <p14:nvPr/>
            </p14:nvContentPartPr>
            <p14:xfrm>
              <a:off x="6723817" y="3272470"/>
              <a:ext cx="6840" cy="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0D3393F-5C39-4663-AC96-16288D68E8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15177" y="3263830"/>
                <a:ext cx="2448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254FD3-36B9-4831-839E-7D78BD255DA4}"/>
                  </a:ext>
                </a:extLst>
              </p14:cNvPr>
              <p14:cNvContentPartPr/>
              <p14:nvPr/>
            </p14:nvContentPartPr>
            <p14:xfrm>
              <a:off x="5949457" y="3853870"/>
              <a:ext cx="16920" cy="18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254FD3-36B9-4831-839E-7D78BD255DA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40817" y="3845230"/>
                <a:ext cx="34560" cy="3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Bø</a:t>
            </a:r>
            <a:r>
              <a:rPr lang="en-GB" dirty="0"/>
              <a:t> I Telemark</a:t>
            </a:r>
          </a:p>
        </p:txBody>
      </p:sp>
      <p:pic>
        <p:nvPicPr>
          <p:cNvPr id="32" name="Picture Placeholder 31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771EDFE1-4B3B-4C7A-A336-B3A9A428337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0" t="-155" r="9732" b="155"/>
          <a:stretch/>
        </p:blipFill>
        <p:spPr>
          <a:xfrm rot="5400000">
            <a:off x="2072867" y="-809625"/>
            <a:ext cx="3422650" cy="72009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1E151F-CD55-43EB-A171-BD299DFE4A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r="7405"/>
          <a:stretch/>
        </p:blipFill>
        <p:spPr>
          <a:xfrm rot="5400000">
            <a:off x="-95172" y="1298983"/>
            <a:ext cx="3422652" cy="2983682"/>
          </a:xfrm>
          <a:prstGeom prst="rect">
            <a:avLst/>
          </a:prstGeom>
        </p:spPr>
      </p:pic>
      <p:pic>
        <p:nvPicPr>
          <p:cNvPr id="7" name="Picture 6" descr="A picture containing ground, sky, outdoor, track&#10;&#10;Description automatically generated">
            <a:extLst>
              <a:ext uri="{FF2B5EF4-FFF2-40B4-BE49-F238E27FC236}">
                <a16:creationId xmlns:a16="http://schemas.microsoft.com/office/drawing/2014/main" id="{815B2B81-CEA9-4900-9809-C2CE5193157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6" r="9914" b="22648"/>
          <a:stretch/>
        </p:blipFill>
        <p:spPr>
          <a:xfrm>
            <a:off x="3107995" y="1065567"/>
            <a:ext cx="4323242" cy="3436583"/>
          </a:xfrm>
          <a:prstGeom prst="rect">
            <a:avLst/>
          </a:prstGeom>
        </p:spPr>
      </p:pic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10C44380-4FDB-46E6-8B67-FBD4BF4298C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16799" y="9792000"/>
            <a:ext cx="2312101" cy="845520"/>
          </a:xfrm>
        </p:spPr>
        <p:txBody>
          <a:bodyPr>
            <a:normAutofit/>
          </a:bodyPr>
          <a:lstStyle/>
          <a:p>
            <a:pPr algn="l" rtl="0" fontAlgn="base"/>
            <a:r>
              <a:rPr lang="nb-NO" sz="9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Prosjektleder </a:t>
            </a:r>
            <a:r>
              <a:rPr lang="nb-NO" sz="9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Hovedentreprenør</a:t>
            </a:r>
            <a:endParaRPr lang="en-US" sz="9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tr-TR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Sondre Haugerud</a:t>
            </a:r>
            <a:r>
              <a:rPr lang="de-AT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+47 96 50 00 09</a:t>
            </a:r>
            <a:br>
              <a:rPr lang="sv-SE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sv-SE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br>
              <a:rPr lang="sv-SE" sz="9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tr-TR" sz="9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sondre@me-as.no</a:t>
            </a:r>
            <a:endParaRPr lang="nb-NO" sz="900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5F49093-6219-454A-AFB6-4C06847AF425}"/>
              </a:ext>
            </a:extLst>
          </p:cNvPr>
          <p:cNvSpPr txBox="1">
            <a:spLocks/>
          </p:cNvSpPr>
          <p:nvPr/>
        </p:nvSpPr>
        <p:spPr>
          <a:xfrm>
            <a:off x="2453640" y="9792300"/>
            <a:ext cx="1775460" cy="845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/>
            <a:r>
              <a:rPr lang="sv-SE" b="1" dirty="0" err="1">
                <a:solidFill>
                  <a:srgbClr val="000000"/>
                </a:solidFill>
              </a:rPr>
              <a:t>Prosjekt</a:t>
            </a:r>
            <a:r>
              <a:rPr lang="sv-SE" b="1" dirty="0">
                <a:solidFill>
                  <a:srgbClr val="000000"/>
                </a:solidFill>
              </a:rPr>
              <a:t> Start:</a:t>
            </a:r>
          </a:p>
          <a:p>
            <a:pPr algn="r" fontAlgn="base"/>
            <a:r>
              <a:rPr lang="nb-NO" dirty="0"/>
              <a:t>Juni 2021</a:t>
            </a:r>
          </a:p>
          <a:p>
            <a:pPr algn="r" fontAlgn="base"/>
            <a:r>
              <a:rPr lang="nb-NO" b="1" dirty="0"/>
              <a:t>Prosjekt Slutt:</a:t>
            </a:r>
          </a:p>
          <a:p>
            <a:pPr algn="r" fontAlgn="base"/>
            <a:r>
              <a:rPr lang="nb-NO" dirty="0"/>
              <a:t>Juni 2021</a:t>
            </a:r>
          </a:p>
        </p:txBody>
      </p:sp>
    </p:spTree>
    <p:extLst>
      <p:ext uri="{BB962C8B-B14F-4D97-AF65-F5344CB8AC3E}">
        <p14:creationId xmlns:p14="http://schemas.microsoft.com/office/powerpoint/2010/main" val="7253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6 Keller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FDC600"/>
      </a:accent2>
      <a:accent3>
        <a:srgbClr val="6685A3"/>
      </a:accent3>
      <a:accent4>
        <a:srgbClr val="FEDD66"/>
      </a:accent4>
      <a:accent5>
        <a:srgbClr val="CCD6E0"/>
      </a:accent5>
      <a:accent6>
        <a:srgbClr val="FEE899"/>
      </a:accent6>
      <a:hlink>
        <a:srgbClr val="003366"/>
      </a:hlink>
      <a:folHlink>
        <a:srgbClr val="6685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DA6760AED348929B15CCD66C784F" ma:contentTypeVersion="10" ma:contentTypeDescription="Create a new document." ma:contentTypeScope="" ma:versionID="6fff72f22163619a752b1678b2cb6cc8">
  <xsd:schema xmlns:xsd="http://www.w3.org/2001/XMLSchema" xmlns:xs="http://www.w3.org/2001/XMLSchema" xmlns:p="http://schemas.microsoft.com/office/2006/metadata/properties" xmlns:ns2="238c5b81-6795-4400-a3c9-836daadf96b5" xmlns:ns3="d0a2752d-00d1-40bc-8b50-44f8cd1054fc" targetNamespace="http://schemas.microsoft.com/office/2006/metadata/properties" ma:root="true" ma:fieldsID="c96d3bb71c4b7de3b94926020b8988d4" ns2:_="" ns3:_="">
    <xsd:import namespace="238c5b81-6795-4400-a3c9-836daadf96b5"/>
    <xsd:import namespace="d0a2752d-00d1-40bc-8b50-44f8cd105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5b81-6795-4400-a3c9-836daadf9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2752d-00d1-40bc-8b50-44f8cd105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0a2752d-00d1-40bc-8b50-44f8cd1054fc">
      <UserInfo>
        <DisplayName>Wetzlmaier, Christian</DisplayName>
        <AccountId>701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F10ED4-28A1-4A27-BD37-5555E297C173}"/>
</file>

<file path=customXml/itemProps2.xml><?xml version="1.0" encoding="utf-8"?>
<ds:datastoreItem xmlns:ds="http://schemas.openxmlformats.org/officeDocument/2006/customXml" ds:itemID="{C8C07A53-2DA3-4627-AF8B-71BA0F3DCD5A}">
  <ds:schemaRefs>
    <ds:schemaRef ds:uri="http://purl.org/dc/elements/1.1/"/>
    <ds:schemaRef ds:uri="http://www.w3.org/XML/1998/namespace"/>
    <ds:schemaRef ds:uri="http://schemas.microsoft.com/office/2006/metadata/properties"/>
    <ds:schemaRef ds:uri="a2ce0cf7-378e-4d92-9040-5bad92fe7d19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be1f2d6-4fa9-49fe-a7c3-ec9d2326498a"/>
    <ds:schemaRef ds:uri="http://purl.org/dc/dcmitype/"/>
    <ds:schemaRef ds:uri="7168adcb-138c-4af6-9c0d-ea64c42e5c93"/>
  </ds:schemaRefs>
</ds:datastoreItem>
</file>

<file path=customXml/itemProps3.xml><?xml version="1.0" encoding="utf-8"?>
<ds:datastoreItem xmlns:ds="http://schemas.openxmlformats.org/officeDocument/2006/customXml" ds:itemID="{D4313000-766E-426B-B02D-63EC49F527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</vt:lpstr>
      <vt:lpstr>Office Theme</vt:lpstr>
      <vt:lpstr>Åse BRU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Schleter, Marisa</dc:creator>
  <cp:lastModifiedBy>Njua, Agnes</cp:lastModifiedBy>
  <cp:revision>34</cp:revision>
  <cp:lastPrinted>2017-03-27T13:57:50Z</cp:lastPrinted>
  <dcterms:created xsi:type="dcterms:W3CDTF">2016-07-07T17:57:06Z</dcterms:created>
  <dcterms:modified xsi:type="dcterms:W3CDTF">2021-09-06T08:57:27Z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0x01010081DDDA6760AED348929B15CCD66C784F</vt:lpwstr>
  </property>
</Properties>
</file>