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63" r:id="rId5"/>
  </p:sldIdLst>
  <p:sldSz cx="7559675" cy="1069181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48B68-903C-4225-88B3-347E297EF7CD}" v="12" dt="2020-06-09T14:53:01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0" d="100"/>
          <a:sy n="80" d="100"/>
        </p:scale>
        <p:origin x="1224" y="-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B2F1-E170-47F8-BF63-7B54B734A169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1BA0B-6D86-4FAF-AEC1-4D9B97083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56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Hovedentreprenør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Prosjekttype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720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Keller-</a:t>
            </a: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selskaper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Teknikk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4000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Nøkkelprestasjoner</a:t>
            </a:r>
            <a:endParaRPr lang="en-GB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7999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1836075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3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5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</p:spTree>
    <p:extLst>
      <p:ext uri="{BB962C8B-B14F-4D97-AF65-F5344CB8AC3E}">
        <p14:creationId xmlns:p14="http://schemas.microsoft.com/office/powerpoint/2010/main" val="18223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65047" y="339670"/>
            <a:ext cx="5543762" cy="291418"/>
          </a:xfr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046" y="655321"/>
            <a:ext cx="5543762" cy="333357"/>
          </a:xfrm>
        </p:spPr>
        <p:txBody>
          <a:bodyPr>
            <a:noAutofit/>
          </a:bodyPr>
          <a:lstStyle>
            <a:lvl1pPr marL="0" indent="0" algn="l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Hovedentreprenør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Prosjekttype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4932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business unit (s)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Teknikk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2243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8000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Picture Placeholder 41"/>
          <p:cNvSpPr>
            <a:spLocks noGrp="1"/>
          </p:cNvSpPr>
          <p:nvPr>
            <p:ph type="pic" sz="quarter" idx="29"/>
          </p:nvPr>
        </p:nvSpPr>
        <p:spPr>
          <a:xfrm>
            <a:off x="5220000" y="1080000"/>
            <a:ext cx="216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37" y="339670"/>
            <a:ext cx="1440000" cy="409700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4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3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93B145-CB3E-423D-9D63-48E8B9E29CFF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3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DA2741-8D65-47FA-87D6-1C257D041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755989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8997" indent="-188997" algn="l" defTabSz="75598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6991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44986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2297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00973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7896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62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55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94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9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89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8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7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7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6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58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952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40AE2C5-2545-4C37-B79A-10D92F8B89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nb-NO" dirty="0"/>
              <a:t>Infrastruktur jernbane</a:t>
            </a:r>
            <a:endParaRPr lang="el-GR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3FB7F1A-53AF-4FCA-AA4B-FD8509B57E7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1263" y="5955304"/>
            <a:ext cx="4932000" cy="3737335"/>
          </a:xfrm>
        </p:spPr>
        <p:txBody>
          <a:bodyPr/>
          <a:lstStyle/>
          <a:p>
            <a:r>
              <a:rPr lang="tr-TR" sz="1000" dirty="0"/>
              <a:t>Pro</a:t>
            </a:r>
            <a:r>
              <a:rPr lang="nb-NO" sz="1000" dirty="0" err="1"/>
              <a:t>sjektet</a:t>
            </a:r>
            <a:r>
              <a:rPr lang="tr-TR" sz="1000" dirty="0"/>
              <a:t>:</a:t>
            </a:r>
            <a:endParaRPr lang="en-US" sz="1200" dirty="0"/>
          </a:p>
          <a:p>
            <a:pPr lvl="1" algn="just">
              <a:lnSpc>
                <a:spcPct val="100000"/>
              </a:lnSpc>
            </a:pPr>
            <a:r>
              <a:rPr lang="nb-NO" dirty="0"/>
              <a:t>EPC Ski-kontrakten </a:t>
            </a:r>
            <a:r>
              <a:rPr lang="nb-NO" dirty="0" err="1"/>
              <a:t>innkluderer</a:t>
            </a:r>
            <a:r>
              <a:rPr lang="nb-NO" dirty="0"/>
              <a:t> rekonstruksjon av Ski togstasjon, omgjøring av stasjonens tilliggende områder, og alle tilknyttede anlegg som relaterer til rekonstruksjon av eksisterende og ny jernbanelinje.</a:t>
            </a:r>
          </a:p>
          <a:p>
            <a:pPr lvl="1" algn="just">
              <a:lnSpc>
                <a:spcPct val="100000"/>
              </a:lnSpc>
            </a:pPr>
            <a:r>
              <a:rPr lang="nb-NO" dirty="0"/>
              <a:t>Dette testprogrammet var kritisk for videre arbeid ved Ski togstasjon. Keller fikk oppdraget med å utføre </a:t>
            </a:r>
            <a:r>
              <a:rPr lang="nb-NO" dirty="0" err="1"/>
              <a:t>ankertester</a:t>
            </a:r>
            <a:r>
              <a:rPr lang="nb-NO" dirty="0"/>
              <a:t> for å kontrollere kapasiteten til de permanente grunnankerene. Maksimal testlast på 3 100 </a:t>
            </a:r>
            <a:r>
              <a:rPr lang="nb-NO" dirty="0" err="1"/>
              <a:t>kN</a:t>
            </a:r>
            <a:r>
              <a:rPr lang="nb-NO" dirty="0"/>
              <a:t> ble påført og utført etter EN-standard. Alle ankerene bestod testen og Keller avsluttet testprogrammet med et vellykket resultat etter 4 uker arbeid som inkluderte både installasjon og testing.</a:t>
            </a:r>
            <a:endParaRPr lang="tr-TR" sz="900" dirty="0"/>
          </a:p>
          <a:p>
            <a:pPr marL="266700" indent="-266700" algn="just">
              <a:lnSpc>
                <a:spcPct val="100000"/>
              </a:lnSpc>
            </a:pPr>
            <a:r>
              <a:rPr lang="nb-NO" sz="1000" b="1" dirty="0">
                <a:solidFill>
                  <a:schemeClr val="accent1"/>
                </a:solidFill>
              </a:rPr>
              <a:t>Utfordringer</a:t>
            </a:r>
            <a:r>
              <a:rPr lang="tr-TR" sz="1000" b="1" dirty="0">
                <a:solidFill>
                  <a:schemeClr val="accent1"/>
                </a:solidFill>
              </a:rPr>
              <a:t>:</a:t>
            </a:r>
            <a:endParaRPr lang="en-US" sz="1000" b="1" dirty="0">
              <a:solidFill>
                <a:schemeClr val="accent1"/>
              </a:solidFill>
            </a:endParaRPr>
          </a:p>
          <a:p>
            <a:pPr marL="403240" lvl="1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b-NO" dirty="0"/>
              <a:t>Jordtype</a:t>
            </a:r>
            <a:r>
              <a:rPr lang="tr-TR" dirty="0"/>
              <a:t>: </a:t>
            </a:r>
            <a:r>
              <a:rPr lang="nb-NO" dirty="0"/>
              <a:t>Leire- og morenelag inneholdt store steinblokker og ble etterfulgt av fast grunnfjell hvor forankringssonene ble plassert</a:t>
            </a:r>
            <a:r>
              <a:rPr lang="de-AT" dirty="0"/>
              <a:t>.</a:t>
            </a:r>
          </a:p>
          <a:p>
            <a:pPr marL="403240" lvl="1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nb-NO" dirty="0"/>
              <a:t>Arbeidet foregikk under en kritisk tidsperiode for prosjektet.</a:t>
            </a:r>
            <a:endParaRPr lang="tr-TR" sz="900" dirty="0"/>
          </a:p>
          <a:p>
            <a:r>
              <a:rPr lang="nb-NO" sz="1000" dirty="0"/>
              <a:t>Løsning</a:t>
            </a:r>
            <a:r>
              <a:rPr lang="tr-TR" sz="1000" dirty="0"/>
              <a:t>:</a:t>
            </a:r>
            <a:endParaRPr lang="en-US" sz="1000" dirty="0"/>
          </a:p>
          <a:p>
            <a:pPr marL="403240" lvl="1" indent="-17145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nb-NO" dirty="0"/>
              <a:t>På grunn av fordelene ved bruk av dobbelthodet bore-system (DTH), kunne det bli boret gjennom steinblokker i jordlaget og foringsrør kunne bli boret fast i grunnfjellet på riktig dybde.  Et helautomatisk oppspennings-system gav all nødvendig informasjon for å tilfredsstille kravene om høy kvalitet på prosjektet.</a:t>
            </a:r>
            <a:endParaRPr lang="tr-TR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8EA35205-5D0A-4F99-9B93-917E91AAC3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274918" y="5753844"/>
            <a:ext cx="2104758" cy="493468"/>
          </a:xfrm>
        </p:spPr>
        <p:txBody>
          <a:bodyPr/>
          <a:lstStyle/>
          <a:p>
            <a:r>
              <a:rPr lang="tr-TR" dirty="0"/>
              <a:t>DTH </a:t>
            </a:r>
            <a:r>
              <a:rPr lang="nb-NO" dirty="0"/>
              <a:t>dobbelhodet boring</a:t>
            </a:r>
            <a:endParaRPr lang="tr-TR" dirty="0"/>
          </a:p>
          <a:p>
            <a:endParaRPr lang="el-GR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E613931-B13A-4148-98C0-EDFE14DE7F0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22476" y="4967999"/>
            <a:ext cx="4788000" cy="785845"/>
          </a:xfrm>
        </p:spPr>
        <p:txBody>
          <a:bodyPr/>
          <a:lstStyle/>
          <a:p>
            <a:r>
              <a:rPr lang="de-AT" dirty="0" err="1"/>
              <a:t>Ankertesting</a:t>
            </a:r>
            <a:r>
              <a:rPr lang="de-AT" dirty="0"/>
              <a:t> </a:t>
            </a:r>
            <a:r>
              <a:rPr lang="de-AT" dirty="0" err="1"/>
              <a:t>ble</a:t>
            </a:r>
            <a:r>
              <a:rPr lang="de-AT" dirty="0"/>
              <a:t> </a:t>
            </a:r>
            <a:r>
              <a:rPr lang="de-AT" dirty="0" err="1"/>
              <a:t>utført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å </a:t>
            </a:r>
            <a:r>
              <a:rPr lang="de-AT" dirty="0" err="1"/>
              <a:t>kontrollere</a:t>
            </a:r>
            <a:r>
              <a:rPr lang="de-AT" dirty="0"/>
              <a:t> </a:t>
            </a:r>
            <a:r>
              <a:rPr lang="de-AT" dirty="0" err="1"/>
              <a:t>kapasiteten</a:t>
            </a:r>
            <a:r>
              <a:rPr lang="de-AT" dirty="0"/>
              <a:t> </a:t>
            </a:r>
            <a:r>
              <a:rPr lang="de-AT" dirty="0" err="1"/>
              <a:t>til</a:t>
            </a:r>
            <a:r>
              <a:rPr lang="de-AT" dirty="0"/>
              <a:t> </a:t>
            </a:r>
            <a:r>
              <a:rPr lang="de-AT" dirty="0" err="1"/>
              <a:t>ankerene</a:t>
            </a:r>
            <a:endParaRPr lang="de-AT" dirty="0"/>
          </a:p>
          <a:p>
            <a:r>
              <a:rPr lang="nb-NO" dirty="0"/>
              <a:t>Installasjon av 5 vertikale permanente grunnankere med lengde opp til 35 meter </a:t>
            </a:r>
            <a:endParaRPr lang="en-US" dirty="0"/>
          </a:p>
          <a:p>
            <a:r>
              <a:rPr lang="nb-NO" dirty="0"/>
              <a:t>Ankere med 15 lisser (15,3 mm diameter)</a:t>
            </a:r>
            <a:endParaRPr lang="en-US" dirty="0"/>
          </a:p>
          <a:p>
            <a:r>
              <a:rPr lang="nb-NO" dirty="0"/>
              <a:t>Fullautomatisert ankerundersøkelse opp til last på 3 100 </a:t>
            </a:r>
            <a:r>
              <a:rPr lang="nb-NO" dirty="0" err="1"/>
              <a:t>kN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05B57E33-A13F-45FE-B50A-15C157BFD5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4917" y="4938462"/>
            <a:ext cx="2104919" cy="493468"/>
          </a:xfrm>
        </p:spPr>
        <p:txBody>
          <a:bodyPr/>
          <a:lstStyle/>
          <a:p>
            <a:r>
              <a:rPr lang="tr-TR" dirty="0"/>
              <a:t>An</a:t>
            </a:r>
            <a:r>
              <a:rPr lang="nb-NO" dirty="0" err="1"/>
              <a:t>kere</a:t>
            </a:r>
            <a:endParaRPr lang="el-GR" dirty="0"/>
          </a:p>
        </p:txBody>
      </p:sp>
      <p:sp>
        <p:nvSpPr>
          <p:cNvPr id="59" name="Title 58">
            <a:extLst>
              <a:ext uri="{FF2B5EF4-FFF2-40B4-BE49-F238E27FC236}">
                <a16:creationId xmlns:a16="http://schemas.microsoft.com/office/drawing/2014/main" id="{AA9D9EA9-ABC5-4A8C-A59E-636637BC3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Epc fOllolıne - SKI </a:t>
            </a:r>
            <a:br>
              <a:rPr lang="tr-TR" dirty="0"/>
            </a:br>
            <a:r>
              <a:rPr lang="tr-TR" dirty="0"/>
              <a:t>AN</a:t>
            </a:r>
            <a:r>
              <a:rPr lang="nb-NO" dirty="0"/>
              <a:t>KERARBEID</a:t>
            </a:r>
            <a:endParaRPr lang="el-GR" dirty="0"/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F8D610E0-12E9-4D86-A428-75DEB3F17A9A}"/>
              </a:ext>
            </a:extLst>
          </p:cNvPr>
          <p:cNvSpPr txBox="1">
            <a:spLocks/>
          </p:cNvSpPr>
          <p:nvPr/>
        </p:nvSpPr>
        <p:spPr>
          <a:xfrm>
            <a:off x="5274917" y="7078833"/>
            <a:ext cx="2011680" cy="493468"/>
          </a:xfrm>
          <a:prstGeom prst="rect">
            <a:avLst/>
          </a:prstGeom>
          <a:solidFill>
            <a:srgbClr val="003366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Bane NOR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AF90365A-FDEC-4633-8B30-DF942546BE37}"/>
              </a:ext>
            </a:extLst>
          </p:cNvPr>
          <p:cNvSpPr txBox="1">
            <a:spLocks/>
          </p:cNvSpPr>
          <p:nvPr/>
        </p:nvSpPr>
        <p:spPr>
          <a:xfrm>
            <a:off x="5274917" y="6868614"/>
            <a:ext cx="2011680" cy="226079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Kunde</a:t>
            </a:r>
            <a:endParaRPr lang="en-US" dirty="0"/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id="{9A38C317-A303-4AB3-9D9B-D1A0B7E04580}"/>
              </a:ext>
            </a:extLst>
          </p:cNvPr>
          <p:cNvSpPr txBox="1">
            <a:spLocks/>
          </p:cNvSpPr>
          <p:nvPr/>
        </p:nvSpPr>
        <p:spPr>
          <a:xfrm>
            <a:off x="5274917" y="7585561"/>
            <a:ext cx="2011680" cy="493468"/>
          </a:xfrm>
          <a:prstGeom prst="rect">
            <a:avLst/>
          </a:prstGeom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Obrascón Huarte Lain (OHL)</a:t>
            </a:r>
            <a:endParaRPr lang="en-US" dirty="0"/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E2A00378-6140-451E-B220-1B1863B8E3CA}"/>
              </a:ext>
            </a:extLst>
          </p:cNvPr>
          <p:cNvSpPr txBox="1">
            <a:spLocks/>
          </p:cNvSpPr>
          <p:nvPr/>
        </p:nvSpPr>
        <p:spPr>
          <a:xfrm>
            <a:off x="5274917" y="7375342"/>
            <a:ext cx="2011680" cy="226079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accent2"/>
                </a:solidFill>
              </a:rPr>
              <a:t>Hovedentreprenør</a:t>
            </a:r>
            <a:endParaRPr lang="en-US" dirty="0"/>
          </a:p>
        </p:txBody>
      </p:sp>
      <p:sp>
        <p:nvSpPr>
          <p:cNvPr id="30" name="Text Placeholder 17">
            <a:extLst>
              <a:ext uri="{FF2B5EF4-FFF2-40B4-BE49-F238E27FC236}">
                <a16:creationId xmlns:a16="http://schemas.microsoft.com/office/drawing/2014/main" id="{DC620478-B925-4BC0-98C1-55C4827EDAA8}"/>
              </a:ext>
            </a:extLst>
          </p:cNvPr>
          <p:cNvSpPr txBox="1">
            <a:spLocks/>
          </p:cNvSpPr>
          <p:nvPr/>
        </p:nvSpPr>
        <p:spPr>
          <a:xfrm>
            <a:off x="5274918" y="8230462"/>
            <a:ext cx="2011680" cy="493468"/>
          </a:xfrm>
          <a:prstGeom prst="rect">
            <a:avLst/>
          </a:prstGeom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Obrascón Huarte Lain (OHL)</a:t>
            </a:r>
            <a:endParaRPr lang="en-US" dirty="0"/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743562F1-76AE-49F1-B6CE-8627638B0C62}"/>
              </a:ext>
            </a:extLst>
          </p:cNvPr>
          <p:cNvSpPr txBox="1">
            <a:spLocks/>
          </p:cNvSpPr>
          <p:nvPr/>
        </p:nvSpPr>
        <p:spPr>
          <a:xfrm>
            <a:off x="5274918" y="8020243"/>
            <a:ext cx="2011680" cy="226079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accent2"/>
                </a:solidFill>
              </a:rPr>
              <a:t>Geoteknisk</a:t>
            </a:r>
            <a:r>
              <a:rPr lang="en-US" dirty="0">
                <a:solidFill>
                  <a:schemeClr val="accent2"/>
                </a:solidFill>
              </a:rPr>
              <a:t> designer</a:t>
            </a:r>
            <a:endParaRPr lang="en-US" dirty="0"/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828DC6AB-6BF7-4312-87C5-28E0D15B69BD}"/>
              </a:ext>
            </a:extLst>
          </p:cNvPr>
          <p:cNvSpPr txBox="1">
            <a:spLocks/>
          </p:cNvSpPr>
          <p:nvPr/>
        </p:nvSpPr>
        <p:spPr>
          <a:xfrm>
            <a:off x="316799" y="9792000"/>
            <a:ext cx="216605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/>
              <a:t>Prosjektleder</a:t>
            </a:r>
            <a:r>
              <a:rPr lang="sv-SE" b="1" dirty="0"/>
              <a:t> </a:t>
            </a:r>
            <a:r>
              <a:rPr lang="sv-SE" b="1" dirty="0" err="1"/>
              <a:t>hovedentreprenør</a:t>
            </a:r>
            <a:endParaRPr lang="sv-SE" b="1" dirty="0"/>
          </a:p>
          <a:p>
            <a:r>
              <a:rPr lang="tr-TR" dirty="0"/>
              <a:t>Eloy Moreno Gomez</a:t>
            </a:r>
            <a:br>
              <a:rPr lang="sv-SE" b="1" dirty="0"/>
            </a:br>
            <a:br>
              <a:rPr lang="en-US" dirty="0"/>
            </a:br>
            <a:r>
              <a:rPr lang="tr-TR" dirty="0"/>
              <a:t>eloy.moreno</a:t>
            </a:r>
            <a:r>
              <a:rPr lang="en-US" dirty="0"/>
              <a:t>@</a:t>
            </a:r>
            <a:r>
              <a:rPr lang="tr-TR" dirty="0"/>
              <a:t>ohlnorge</a:t>
            </a:r>
            <a:r>
              <a:rPr lang="en-US" dirty="0"/>
              <a:t>.no</a:t>
            </a:r>
            <a:endParaRPr lang="sv-SE" dirty="0"/>
          </a:p>
        </p:txBody>
      </p:sp>
      <p:sp>
        <p:nvSpPr>
          <p:cNvPr id="40" name="Text Placeholder 27">
            <a:extLst>
              <a:ext uri="{FF2B5EF4-FFF2-40B4-BE49-F238E27FC236}">
                <a16:creationId xmlns:a16="http://schemas.microsoft.com/office/drawing/2014/main" id="{1DFAA41C-3D58-4FBE-B82A-63A987E2ED44}"/>
              </a:ext>
            </a:extLst>
          </p:cNvPr>
          <p:cNvSpPr txBox="1">
            <a:spLocks/>
          </p:cNvSpPr>
          <p:nvPr/>
        </p:nvSpPr>
        <p:spPr>
          <a:xfrm>
            <a:off x="2326576" y="9792000"/>
            <a:ext cx="1931101" cy="75053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b="1" dirty="0" err="1"/>
              <a:t>Prosjekt</a:t>
            </a:r>
            <a:r>
              <a:rPr lang="sv-SE" b="1" dirty="0"/>
              <a:t> start dato:</a:t>
            </a:r>
            <a:br>
              <a:rPr lang="sv-SE" b="1" dirty="0"/>
            </a:br>
            <a:r>
              <a:rPr lang="nb-NO" dirty="0"/>
              <a:t>Mars</a:t>
            </a:r>
            <a:r>
              <a:rPr lang="sv-SE" dirty="0"/>
              <a:t> 20</a:t>
            </a:r>
            <a:r>
              <a:rPr lang="nb-NO" dirty="0"/>
              <a:t>20</a:t>
            </a:r>
            <a:endParaRPr lang="sv-SE" dirty="0"/>
          </a:p>
          <a:p>
            <a:pPr algn="r"/>
            <a:r>
              <a:rPr lang="sv-SE" b="1" dirty="0" err="1"/>
              <a:t>Prosjekt</a:t>
            </a:r>
            <a:r>
              <a:rPr lang="sv-SE" b="1" dirty="0"/>
              <a:t> </a:t>
            </a:r>
            <a:r>
              <a:rPr lang="sv-SE" b="1" dirty="0" err="1"/>
              <a:t>slutt</a:t>
            </a:r>
            <a:r>
              <a:rPr lang="sv-SE" b="1" dirty="0"/>
              <a:t> dato:</a:t>
            </a:r>
            <a:br>
              <a:rPr lang="sv-SE" b="1" dirty="0"/>
            </a:br>
            <a:r>
              <a:rPr lang="nb-NO" dirty="0"/>
              <a:t>April</a:t>
            </a:r>
            <a:r>
              <a:rPr lang="tr-TR" dirty="0"/>
              <a:t> 20</a:t>
            </a:r>
            <a:r>
              <a:rPr lang="nb-NO" dirty="0"/>
              <a:t>20</a:t>
            </a:r>
            <a:endParaRPr lang="sv-SE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E7E45D4-8FF1-4510-AE02-F2D1973B8CAA}"/>
              </a:ext>
            </a:extLst>
          </p:cNvPr>
          <p:cNvSpPr txBox="1">
            <a:spLocks/>
          </p:cNvSpPr>
          <p:nvPr/>
        </p:nvSpPr>
        <p:spPr>
          <a:xfrm>
            <a:off x="5321457" y="8778500"/>
            <a:ext cx="2011680" cy="226079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3915C3E6-8279-45B1-8794-59A7CC61B404}"/>
              </a:ext>
            </a:extLst>
          </p:cNvPr>
          <p:cNvSpPr txBox="1">
            <a:spLocks/>
          </p:cNvSpPr>
          <p:nvPr/>
        </p:nvSpPr>
        <p:spPr>
          <a:xfrm>
            <a:off x="5274917" y="8875363"/>
            <a:ext cx="2011680" cy="226079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Keller-</a:t>
            </a:r>
            <a:r>
              <a:rPr lang="en-US" dirty="0" err="1">
                <a:solidFill>
                  <a:schemeClr val="accent2"/>
                </a:solidFill>
              </a:rPr>
              <a:t>selskaper</a:t>
            </a:r>
            <a:endParaRPr lang="en-US" dirty="0"/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D7272633-569C-4385-B53B-88D361A7A217}"/>
              </a:ext>
            </a:extLst>
          </p:cNvPr>
          <p:cNvSpPr txBox="1">
            <a:spLocks/>
          </p:cNvSpPr>
          <p:nvPr/>
        </p:nvSpPr>
        <p:spPr>
          <a:xfrm>
            <a:off x="5270657" y="9106237"/>
            <a:ext cx="2011680" cy="493468"/>
          </a:xfrm>
          <a:prstGeom prst="rect">
            <a:avLst/>
          </a:prstGeom>
        </p:spPr>
        <p:txBody>
          <a:bodyPr vert="horz" lIns="91440" tIns="0" rIns="91440" bIns="18288" rtlCol="0">
            <a:noAutofit/>
          </a:bodyPr>
          <a:lstStyle>
            <a:lvl1pPr marL="0" indent="0" algn="l" defTabSz="75598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66991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44986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2297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00973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Keller Geoteknikk AS</a:t>
            </a:r>
          </a:p>
          <a:p>
            <a:r>
              <a:rPr lang="en-US" dirty="0"/>
              <a:t>Keller Grundbau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74" y="1055440"/>
            <a:ext cx="4469296" cy="3351973"/>
          </a:xfrm>
          <a:prstGeom prst="rect">
            <a:avLst/>
          </a:prstGeom>
        </p:spPr>
      </p:pic>
      <p:pic>
        <p:nvPicPr>
          <p:cNvPr id="2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70999" y="1360847"/>
            <a:ext cx="2715810" cy="2036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7" b="29131"/>
          <a:stretch/>
        </p:blipFill>
        <p:spPr>
          <a:xfrm>
            <a:off x="5023263" y="3441846"/>
            <a:ext cx="2012094" cy="9948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1571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6 Keller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3366"/>
      </a:accent1>
      <a:accent2>
        <a:srgbClr val="FDC600"/>
      </a:accent2>
      <a:accent3>
        <a:srgbClr val="6685A3"/>
      </a:accent3>
      <a:accent4>
        <a:srgbClr val="FEDD66"/>
      </a:accent4>
      <a:accent5>
        <a:srgbClr val="CCD6E0"/>
      </a:accent5>
      <a:accent6>
        <a:srgbClr val="FEE899"/>
      </a:accent6>
      <a:hlink>
        <a:srgbClr val="003366"/>
      </a:hlink>
      <a:folHlink>
        <a:srgbClr val="6685A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DDA6760AED348929B15CCD66C784F" ma:contentTypeVersion="12" ma:contentTypeDescription="Create a new document." ma:contentTypeScope="" ma:versionID="6d400b0017e39d92ba7527b664581026">
  <xsd:schema xmlns:xsd="http://www.w3.org/2001/XMLSchema" xmlns:xs="http://www.w3.org/2001/XMLSchema" xmlns:p="http://schemas.microsoft.com/office/2006/metadata/properties" xmlns:ns2="238c5b81-6795-4400-a3c9-836daadf96b5" xmlns:ns3="d0a2752d-00d1-40bc-8b50-44f8cd1054fc" targetNamespace="http://schemas.microsoft.com/office/2006/metadata/properties" ma:root="true" ma:fieldsID="079fb9c89cf9e4b301b74e8f0d12a3e5" ns2:_="" ns3:_="">
    <xsd:import namespace="238c5b81-6795-4400-a3c9-836daadf96b5"/>
    <xsd:import namespace="d0a2752d-00d1-40bc-8b50-44f8cd105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c5b81-6795-4400-a3c9-836daadf9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2752d-00d1-40bc-8b50-44f8cd1054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2382B-8857-4951-AC03-122989D3B2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8c5b81-6795-4400-a3c9-836daadf96b5"/>
    <ds:schemaRef ds:uri="d0a2752d-00d1-40bc-8b50-44f8cd1054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432405-D65A-4A38-9E87-21158A6B9CD0}">
  <ds:schemaRefs>
    <ds:schemaRef ds:uri="a17b87f6-5264-46e4-9c25-ba79148e8100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780083f-8f83-43b7-a01a-539413ee5a25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3532CAE-41FA-4F22-927D-806917C282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282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Epc fOllolıne - SKI  ANKERARBEID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Schleter, Marisa</dc:creator>
  <cp:lastModifiedBy>Njua, Agnes</cp:lastModifiedBy>
  <cp:revision>110</cp:revision>
  <cp:lastPrinted>2019-08-02T14:49:57Z</cp:lastPrinted>
  <dcterms:created xsi:type="dcterms:W3CDTF">2016-07-07T17:57:06Z</dcterms:created>
  <dcterms:modified xsi:type="dcterms:W3CDTF">2021-12-08T12:16:09Z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0x01010081DDDA6760AED348929B15CCD66C784F</vt:lpwstr>
  </property>
  <property fmtid="{D5CDD505-2E9C-101B-9397-08002B2CF9AE}" pid="3" name="TaxKeyword">
    <vt:lpwstr/>
  </property>
</Properties>
</file>