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6"/>
  </p:handoutMasterIdLst>
  <p:sldIdLst>
    <p:sldId id="263" r:id="rId5"/>
  </p:sldIdLst>
  <p:sldSz cx="7559675" cy="1069181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7DD63-D0F5-44E1-ACAD-904042D3C2B1}" v="9" dt="2020-05-07T13:27:11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8" autoAdjust="0"/>
    <p:restoredTop sz="94660"/>
  </p:normalViewPr>
  <p:slideViewPr>
    <p:cSldViewPr snapToGrid="0">
      <p:cViewPr>
        <p:scale>
          <a:sx n="60" d="100"/>
          <a:sy n="60" d="100"/>
        </p:scale>
        <p:origin x="1992" y="-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1B2F1-E170-47F8-BF63-7B54B734A169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BA0B-6D86-4FAF-AEC1-4D9B97083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5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80000" y="4500000"/>
            <a:ext cx="504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180000" y="4500000"/>
            <a:ext cx="5040000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58" h="383">
                <a:moveTo>
                  <a:pt x="3758" y="0"/>
                </a:moveTo>
                <a:lnTo>
                  <a:pt x="118" y="0"/>
                </a:lnTo>
                <a:lnTo>
                  <a:pt x="95" y="0"/>
                </a:lnTo>
                <a:lnTo>
                  <a:pt x="0" y="0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95" y="286"/>
                </a:lnTo>
                <a:lnTo>
                  <a:pt x="95" y="286"/>
                </a:lnTo>
                <a:lnTo>
                  <a:pt x="189" y="383"/>
                </a:lnTo>
                <a:lnTo>
                  <a:pt x="282" y="286"/>
                </a:lnTo>
                <a:lnTo>
                  <a:pt x="3758" y="286"/>
                </a:lnTo>
                <a:lnTo>
                  <a:pt x="3758" y="0"/>
                </a:ln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7200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24000" y="4554000"/>
            <a:ext cx="4412903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Nøkkelprestasjoner</a:t>
            </a:r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14896" y="4967999"/>
            <a:ext cx="4788000" cy="936000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7" y="339670"/>
            <a:ext cx="1440000" cy="4097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836075" y="339670"/>
            <a:ext cx="5543762" cy="291418"/>
          </a:xfrm>
        </p:spPr>
        <p:txBody>
          <a:bodyPr anchor="t">
            <a:noAutofit/>
          </a:bodyPr>
          <a:lstStyle>
            <a:lvl1pPr algn="r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075" y="655321"/>
            <a:ext cx="5543762" cy="333357"/>
          </a:xfrm>
        </p:spPr>
        <p:txBody>
          <a:bodyPr>
            <a:noAutofit/>
          </a:bodyPr>
          <a:lstStyle>
            <a:lvl1pPr marL="0" indent="0" algn="r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31A567D1-FD32-4D4B-B68D-8BB4610C65A5}"/>
              </a:ext>
            </a:extLst>
          </p:cNvPr>
          <p:cNvSpPr txBox="1"/>
          <p:nvPr userDrawn="1"/>
        </p:nvSpPr>
        <p:spPr>
          <a:xfrm>
            <a:off x="5274916" y="4639763"/>
            <a:ext cx="2011680" cy="4972050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Prosjekttype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Refundamentering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b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eksisterende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Teknikk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Jetinjisering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Kontor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leilighetsbygg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Byggherre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Olav Thon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Eiendomsselskap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Hovedentreprenør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STØ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Entreprenør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Geoteknisk</a:t>
            </a: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rådgiver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ConSisu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</a:t>
            </a: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selskaper</a:t>
            </a:r>
            <a:b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Geoteknikk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Grundbau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80000" y="4500000"/>
            <a:ext cx="504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180000" y="4500000"/>
            <a:ext cx="5040000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58" h="383">
                <a:moveTo>
                  <a:pt x="3758" y="0"/>
                </a:moveTo>
                <a:lnTo>
                  <a:pt x="118" y="0"/>
                </a:lnTo>
                <a:lnTo>
                  <a:pt x="95" y="0"/>
                </a:lnTo>
                <a:lnTo>
                  <a:pt x="0" y="0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95" y="286"/>
                </a:lnTo>
                <a:lnTo>
                  <a:pt x="95" y="286"/>
                </a:lnTo>
                <a:lnTo>
                  <a:pt x="189" y="383"/>
                </a:lnTo>
                <a:lnTo>
                  <a:pt x="282" y="286"/>
                </a:lnTo>
                <a:lnTo>
                  <a:pt x="3758" y="286"/>
                </a:lnTo>
                <a:lnTo>
                  <a:pt x="3758" y="0"/>
                </a:ln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5047" y="339670"/>
            <a:ext cx="5543762" cy="291418"/>
          </a:xfr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046" y="655321"/>
            <a:ext cx="5543762" cy="333357"/>
          </a:xfrm>
        </p:spPr>
        <p:txBody>
          <a:bodyPr>
            <a:noAutofit/>
          </a:bodyPr>
          <a:lstStyle>
            <a:lvl1pPr marL="0" indent="0" algn="l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74918" y="739152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client(s)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74916" y="708127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274918" y="789738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contractor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74916" y="463976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74916" y="6267837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918" y="820185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contractor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918" y="4938462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application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74918" y="6564593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market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4932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74918" y="9845049"/>
            <a:ext cx="2011680" cy="645881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business unit name (s) in Arial 11pt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4916" y="9537959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business unit (s)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5274918" y="9020117"/>
            <a:ext cx="2011680" cy="493776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value if appropriate, or delete off slide master</a:t>
            </a:r>
            <a:endParaRPr lang="en-GB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5274918" y="8711786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Value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274916" y="544917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5274918" y="5753844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technique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24000" y="4552243"/>
            <a:ext cx="4412903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14896" y="4968000"/>
            <a:ext cx="4788000" cy="936000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Picture Placeholder 41"/>
          <p:cNvSpPr>
            <a:spLocks noGrp="1"/>
          </p:cNvSpPr>
          <p:nvPr>
            <p:ph type="pic" sz="quarter" idx="29"/>
          </p:nvPr>
        </p:nvSpPr>
        <p:spPr>
          <a:xfrm>
            <a:off x="5220000" y="1080000"/>
            <a:ext cx="2160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37" y="339670"/>
            <a:ext cx="1440000" cy="409700"/>
          </a:xfrm>
          <a:prstGeom prst="rect">
            <a:avLst/>
          </a:prstGeom>
        </p:spPr>
      </p:pic>
      <p:sp>
        <p:nvSpPr>
          <p:cNvPr id="34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7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4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3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93B145-CB3E-423D-9D63-48E8B9E29CFF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31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3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DA2741-8D65-47FA-87D6-1C257D041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755989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8997" indent="-188997" algn="l" defTabSz="75598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6991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4986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2297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0973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896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962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955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94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9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89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8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7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7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96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958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952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5A42629A-5BCF-4F5D-AF9D-3F4A7538E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3" r="1822" b="12207"/>
          <a:stretch/>
        </p:blipFill>
        <p:spPr>
          <a:xfrm>
            <a:off x="2591677" y="1992738"/>
            <a:ext cx="4788000" cy="237821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FB7F1A-53AF-4FCA-AA4B-FD8509B57E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9999" y="6048000"/>
            <a:ext cx="4932000" cy="3600000"/>
          </a:xfrm>
        </p:spPr>
        <p:txBody>
          <a:bodyPr/>
          <a:lstStyle/>
          <a:p>
            <a:r>
              <a:rPr lang="en-US" sz="1200" dirty="0" err="1"/>
              <a:t>Prosjektet</a:t>
            </a:r>
            <a:endParaRPr lang="en-US" sz="1200" dirty="0"/>
          </a:p>
          <a:p>
            <a:pPr lvl="1" algn="just"/>
            <a:r>
              <a:rPr lang="nb-NO" sz="900" dirty="0"/>
              <a:t>STØ Entreprenør hadde kontrakten med rehabilitering og etablering av nye bygg i og rundt Bernt Ankers gate 6 i Oslo. Keller ble kontrahert for å </a:t>
            </a:r>
            <a:r>
              <a:rPr lang="nb-NO" sz="900" dirty="0" err="1"/>
              <a:t>refundamentere</a:t>
            </a:r>
            <a:r>
              <a:rPr lang="nb-NO" sz="900" dirty="0"/>
              <a:t> alle lastbærende vegger i en av de </a:t>
            </a:r>
            <a:r>
              <a:rPr lang="nb-NO" sz="900" dirty="0" err="1"/>
              <a:t>eksistrende</a:t>
            </a:r>
            <a:r>
              <a:rPr lang="nb-NO" sz="900" dirty="0"/>
              <a:t> byggene som skulle totalrenoveres. Bygningen ble </a:t>
            </a:r>
            <a:r>
              <a:rPr lang="nb-NO" sz="900" dirty="0" err="1"/>
              <a:t>refundamentert</a:t>
            </a:r>
            <a:r>
              <a:rPr lang="nb-NO" sz="900" dirty="0"/>
              <a:t> for å hindre fremtidige setninger. Hver tredje pel under veggene ble etablert i full kontakt med berg. </a:t>
            </a:r>
          </a:p>
          <a:p>
            <a:pPr algn="just"/>
            <a:r>
              <a:rPr lang="en-US" sz="1200" dirty="0" err="1"/>
              <a:t>Utfordringen</a:t>
            </a:r>
            <a:endParaRPr lang="en-US" sz="1200" dirty="0"/>
          </a:p>
          <a:p>
            <a:pPr lvl="1" algn="just"/>
            <a:r>
              <a:rPr lang="nb-NO" sz="900" dirty="0"/>
              <a:t>Utfordringen i dette prosjektet var hovedsakelig liten plass for riggområdet og de store mengdene med returmasser fra </a:t>
            </a:r>
            <a:r>
              <a:rPr lang="nb-NO" sz="900" dirty="0" err="1"/>
              <a:t>peleproduksjonen</a:t>
            </a:r>
            <a:r>
              <a:rPr lang="nb-NO" sz="900" dirty="0"/>
              <a:t> som måtte tas hånd om.</a:t>
            </a:r>
          </a:p>
          <a:p>
            <a:pPr algn="just"/>
            <a:r>
              <a:rPr lang="en-US" sz="1200" dirty="0" err="1"/>
              <a:t>Løsningen</a:t>
            </a:r>
            <a:endParaRPr lang="en-US" sz="1200" dirty="0"/>
          </a:p>
          <a:p>
            <a:pPr lvl="1" algn="just"/>
            <a:r>
              <a:rPr lang="nb-NO" sz="900" dirty="0"/>
              <a:t>Keller etablerte rundt 20 </a:t>
            </a:r>
            <a:r>
              <a:rPr lang="nb-NO" sz="900" dirty="0" err="1"/>
              <a:t>jetpeler</a:t>
            </a:r>
            <a:r>
              <a:rPr lang="nb-NO" sz="900" dirty="0"/>
              <a:t> med diametere på 1,5 m, 1,6 m og 2,0 m med lengder opp til 16 meter for pelene som ble satt i kontakt med berg. Alle peler ble etablert fra kjellernivå i eksisterende bygg. Det ble kjerneboret gjennom de eldre fundamentene i bygget for å få senter pel så nær kjellerveggen som mulig. Pelene ble etablert i leire fra ønsket nivå og opp i full kontakt med underkant fundament. Grunnet gjeldene grunnforhold var det nødvendig å </a:t>
            </a:r>
            <a:r>
              <a:rPr lang="nb-NO" sz="900" dirty="0" err="1"/>
              <a:t>forvaske</a:t>
            </a:r>
            <a:r>
              <a:rPr lang="nb-NO" sz="900" dirty="0"/>
              <a:t> pelene med vann for å kunne nå diameter- og fasthetskrav. </a:t>
            </a:r>
          </a:p>
          <a:p>
            <a:pPr lvl="1" algn="just"/>
            <a:r>
              <a:rPr lang="nb-NO" sz="900" dirty="0"/>
              <a:t>Kravet til trykkfasthet i pelene lå på 8 </a:t>
            </a:r>
            <a:r>
              <a:rPr lang="nb-NO" sz="900" dirty="0" err="1"/>
              <a:t>MPa</a:t>
            </a:r>
            <a:r>
              <a:rPr lang="nb-NO" sz="900" dirty="0"/>
              <a:t>. 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613931-B13A-4148-98C0-EDFE14DE7F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Keller </a:t>
            </a:r>
            <a:r>
              <a:rPr lang="en-US" dirty="0" err="1"/>
              <a:t>installerte</a:t>
            </a:r>
            <a:r>
              <a:rPr lang="en-US" dirty="0"/>
              <a:t> 20 </a:t>
            </a:r>
            <a:r>
              <a:rPr lang="en-US" dirty="0" err="1"/>
              <a:t>stk</a:t>
            </a:r>
            <a:r>
              <a:rPr lang="en-US" dirty="0"/>
              <a:t> </a:t>
            </a:r>
            <a:r>
              <a:rPr lang="en-US" dirty="0" err="1"/>
              <a:t>jetpeler</a:t>
            </a:r>
            <a:r>
              <a:rPr lang="en-US" dirty="0"/>
              <a:t> med diameter </a:t>
            </a:r>
            <a:r>
              <a:rPr lang="en-US" dirty="0" err="1"/>
              <a:t>på</a:t>
            </a:r>
            <a:r>
              <a:rPr lang="en-US" dirty="0"/>
              <a:t> 1,5 m, 1,6 m og 2,0 m med </a:t>
            </a:r>
            <a:r>
              <a:rPr lang="en-US" dirty="0" err="1"/>
              <a:t>varierende</a:t>
            </a:r>
            <a:r>
              <a:rPr lang="en-US" dirty="0"/>
              <a:t> </a:t>
            </a:r>
            <a:r>
              <a:rPr lang="en-US" dirty="0" err="1"/>
              <a:t>lengder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3 og 16 meter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leire</a:t>
            </a:r>
            <a:endParaRPr lang="en-US" dirty="0"/>
          </a:p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peler</a:t>
            </a:r>
            <a:r>
              <a:rPr lang="en-US" dirty="0"/>
              <a:t>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etablert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kjellernivå</a:t>
            </a:r>
            <a:r>
              <a:rPr lang="en-US" dirty="0"/>
              <a:t> </a:t>
            </a:r>
            <a:r>
              <a:rPr lang="en-US" dirty="0" err="1"/>
              <a:t>inne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bygget</a:t>
            </a:r>
            <a:r>
              <a:rPr lang="en-US" dirty="0"/>
              <a:t> og </a:t>
            </a: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pel</a:t>
            </a:r>
            <a:r>
              <a:rPr lang="en-US" dirty="0"/>
              <a:t>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etablert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med berg </a:t>
            </a:r>
            <a:r>
              <a:rPr lang="en-US" dirty="0" err="1"/>
              <a:t>rundt</a:t>
            </a:r>
            <a:r>
              <a:rPr lang="en-US" dirty="0"/>
              <a:t> 16 meter under </a:t>
            </a:r>
            <a:r>
              <a:rPr lang="en-US" dirty="0" err="1"/>
              <a:t>underkant</a:t>
            </a:r>
            <a:r>
              <a:rPr lang="en-US" dirty="0"/>
              <a:t> fundament</a:t>
            </a:r>
          </a:p>
          <a:p>
            <a:r>
              <a:rPr lang="en-US" dirty="0" err="1"/>
              <a:t>Trykkfasthetskravet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pelene</a:t>
            </a:r>
            <a:r>
              <a:rPr lang="en-US" dirty="0"/>
              <a:t> var </a:t>
            </a:r>
            <a:r>
              <a:rPr lang="en-US" dirty="0" err="1"/>
              <a:t>på</a:t>
            </a:r>
            <a:r>
              <a:rPr lang="en-US" dirty="0"/>
              <a:t> 8 MPa</a:t>
            </a:r>
            <a:endParaRPr lang="el-GR" dirty="0"/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32BD89F-9976-4A37-9A7A-821D48C4E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OSLO</a:t>
            </a:r>
            <a:endParaRPr lang="en-US" dirty="0"/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828DC6AB-6BF7-4312-87C5-28E0D15B69BD}"/>
              </a:ext>
            </a:extLst>
          </p:cNvPr>
          <p:cNvSpPr txBox="1">
            <a:spLocks/>
          </p:cNvSpPr>
          <p:nvPr/>
        </p:nvSpPr>
        <p:spPr>
          <a:xfrm>
            <a:off x="316799" y="9792000"/>
            <a:ext cx="2166051" cy="75053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89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lang="en-GB" sz="1000" b="0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7994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5989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3982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1976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Oppdragsgivers prosjektleder</a:t>
            </a:r>
          </a:p>
          <a:p>
            <a:r>
              <a:rPr lang="sv-SE" dirty="0"/>
              <a:t>Carl Fredrik Elverhøi</a:t>
            </a:r>
            <a:br>
              <a:rPr lang="sv-SE" b="1" dirty="0"/>
            </a:br>
            <a:br>
              <a:rPr lang="en-US" dirty="0"/>
            </a:br>
            <a:r>
              <a:rPr lang="en-US" dirty="0"/>
              <a:t>carl.elverhoi@stoent.no</a:t>
            </a:r>
            <a:endParaRPr lang="sv-SE" dirty="0"/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1DFAA41C-3D58-4FBE-B82A-63A987E2ED44}"/>
              </a:ext>
            </a:extLst>
          </p:cNvPr>
          <p:cNvSpPr txBox="1">
            <a:spLocks/>
          </p:cNvSpPr>
          <p:nvPr/>
        </p:nvSpPr>
        <p:spPr>
          <a:xfrm>
            <a:off x="2326576" y="9792000"/>
            <a:ext cx="1931101" cy="75053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89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lang="en-GB" sz="1000" b="0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7994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5989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3982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1976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900" b="1" dirty="0"/>
              <a:t>Startdato prosjekt:</a:t>
            </a:r>
            <a:br>
              <a:rPr lang="sv-SE" sz="900" b="1" dirty="0"/>
            </a:br>
            <a:r>
              <a:rPr lang="sv-SE" sz="900" dirty="0"/>
              <a:t>April 2020</a:t>
            </a:r>
          </a:p>
          <a:p>
            <a:pPr algn="r"/>
            <a:r>
              <a:rPr lang="sv-SE" sz="900" b="1" dirty="0"/>
              <a:t>Sluttdato prosjekt:</a:t>
            </a:r>
            <a:br>
              <a:rPr lang="sv-SE" sz="900" b="1" dirty="0"/>
            </a:br>
            <a:r>
              <a:rPr lang="sv-SE" sz="900" dirty="0"/>
              <a:t>April 2020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554BC87-13DA-43A2-9099-CA39BF8F62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15004" r="12440"/>
          <a:stretch/>
        </p:blipFill>
        <p:spPr>
          <a:xfrm rot="5400000">
            <a:off x="-13142" y="1023095"/>
            <a:ext cx="3543679" cy="315772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976EE154-A6E1-477C-86FD-72E6E7C968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82427">
            <a:off x="2731751" y="366231"/>
            <a:ext cx="3357867" cy="2248954"/>
          </a:xfrm>
          <a:prstGeom prst="rect">
            <a:avLst/>
          </a:prstGeom>
        </p:spPr>
      </p:pic>
      <p:sp>
        <p:nvSpPr>
          <p:cNvPr id="59" name="Title 58">
            <a:extLst>
              <a:ext uri="{FF2B5EF4-FFF2-40B4-BE49-F238E27FC236}">
                <a16:creationId xmlns:a16="http://schemas.microsoft.com/office/drawing/2014/main" id="{AA9D9EA9-ABC5-4A8C-A59E-636637BC3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BERNT ANKERS GATE 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571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6 Keller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3366"/>
      </a:accent1>
      <a:accent2>
        <a:srgbClr val="FDC600"/>
      </a:accent2>
      <a:accent3>
        <a:srgbClr val="6685A3"/>
      </a:accent3>
      <a:accent4>
        <a:srgbClr val="FEDD66"/>
      </a:accent4>
      <a:accent5>
        <a:srgbClr val="CCD6E0"/>
      </a:accent5>
      <a:accent6>
        <a:srgbClr val="FEE899"/>
      </a:accent6>
      <a:hlink>
        <a:srgbClr val="003366"/>
      </a:hlink>
      <a:folHlink>
        <a:srgbClr val="6685A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DDA6760AED348929B15CCD66C784F" ma:contentTypeVersion="12" ma:contentTypeDescription="Create a new document." ma:contentTypeScope="" ma:versionID="6d400b0017e39d92ba7527b664581026">
  <xsd:schema xmlns:xsd="http://www.w3.org/2001/XMLSchema" xmlns:xs="http://www.w3.org/2001/XMLSchema" xmlns:p="http://schemas.microsoft.com/office/2006/metadata/properties" xmlns:ns2="238c5b81-6795-4400-a3c9-836daadf96b5" xmlns:ns3="d0a2752d-00d1-40bc-8b50-44f8cd1054fc" targetNamespace="http://schemas.microsoft.com/office/2006/metadata/properties" ma:root="true" ma:fieldsID="079fb9c89cf9e4b301b74e8f0d12a3e5" ns2:_="" ns3:_="">
    <xsd:import namespace="238c5b81-6795-4400-a3c9-836daadf96b5"/>
    <xsd:import namespace="d0a2752d-00d1-40bc-8b50-44f8cd105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c5b81-6795-4400-a3c9-836daadf9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2752d-00d1-40bc-8b50-44f8cd105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EFB1BD-38F4-4B0C-ABCF-2AC1FE2B8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8c5b81-6795-4400-a3c9-836daadf96b5"/>
    <ds:schemaRef ds:uri="d0a2752d-00d1-40bc-8b50-44f8cd105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32CAE-41FA-4F22-927D-806917C282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432405-D65A-4A38-9E87-21158A6B9CD0}">
  <ds:schemaRefs>
    <ds:schemaRef ds:uri="http://schemas.microsoft.com/office/2006/documentManagement/types"/>
    <ds:schemaRef ds:uri="a17b87f6-5264-46e4-9c25-ba79148e8100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4780083f-8f83-43b7-a01a-539413ee5a25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286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BERNT ANKERS GATE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Schleter, Marisa</dc:creator>
  <cp:lastModifiedBy>Njua, Agnes</cp:lastModifiedBy>
  <cp:revision>96</cp:revision>
  <cp:lastPrinted>2019-08-02T14:49:57Z</cp:lastPrinted>
  <dcterms:created xsi:type="dcterms:W3CDTF">2016-07-07T17:57:06Z</dcterms:created>
  <dcterms:modified xsi:type="dcterms:W3CDTF">2021-12-08T12:04:33Z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0x01010081DDDA6760AED348929B15CCD66C784F</vt:lpwstr>
  </property>
  <property fmtid="{D5CDD505-2E9C-101B-9397-08002B2CF9AE}" pid="3" name="TaxKeyword">
    <vt:lpwstr/>
  </property>
</Properties>
</file>