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62" r:id="rId5"/>
  </p:sldIdLst>
  <p:sldSz cx="7559675" cy="1069181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89D2D4-7FF1-4E73-AFBE-7BDBC5A70D1D}" v="4" dt="2021-02-26T09:21:2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17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3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B2F1-E170-47F8-BF63-7B54B734A169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1BA0B-6D86-4FAF-AEC1-4D9B97083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45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C4ED9-C19D-476F-A76B-8698813FE176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95538" y="1162050"/>
            <a:ext cx="221932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ACFDE-B10D-4FC7-9DAE-1B7F32713C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912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720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companies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4000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7999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7" y="339670"/>
            <a:ext cx="1440000" cy="409700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ctrTitle" hasCustomPrompt="1"/>
          </p:nvPr>
        </p:nvSpPr>
        <p:spPr>
          <a:xfrm>
            <a:off x="1836075" y="339670"/>
            <a:ext cx="5543762" cy="291418"/>
          </a:xfrm>
        </p:spPr>
        <p:txBody>
          <a:bodyPr anchor="t">
            <a:noAutofit/>
          </a:bodyPr>
          <a:lstStyle>
            <a:lvl1pPr algn="r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3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36075" y="655321"/>
            <a:ext cx="5543762" cy="333357"/>
          </a:xfrm>
        </p:spPr>
        <p:txBody>
          <a:bodyPr>
            <a:noAutofit/>
          </a:bodyPr>
          <a:lstStyle>
            <a:lvl1pPr marL="0" indent="0" algn="r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</p:spTree>
    <p:extLst>
      <p:ext uri="{BB962C8B-B14F-4D97-AF65-F5344CB8AC3E}">
        <p14:creationId xmlns:p14="http://schemas.microsoft.com/office/powerpoint/2010/main" val="182237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180000" y="4500000"/>
            <a:ext cx="5040000" cy="144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reeform 9"/>
          <p:cNvSpPr>
            <a:spLocks noChangeAspect="1"/>
          </p:cNvSpPr>
          <p:nvPr userDrawn="1"/>
        </p:nvSpPr>
        <p:spPr bwMode="auto">
          <a:xfrm>
            <a:off x="180000" y="4500000"/>
            <a:ext cx="5040000" cy="513657"/>
          </a:xfrm>
          <a:custGeom>
            <a:avLst/>
            <a:gdLst>
              <a:gd name="T0" fmla="*/ 3758 w 3758"/>
              <a:gd name="T1" fmla="*/ 0 h 383"/>
              <a:gd name="T2" fmla="*/ 118 w 3758"/>
              <a:gd name="T3" fmla="*/ 0 h 383"/>
              <a:gd name="T4" fmla="*/ 95 w 3758"/>
              <a:gd name="T5" fmla="*/ 0 h 383"/>
              <a:gd name="T6" fmla="*/ 0 w 3758"/>
              <a:gd name="T7" fmla="*/ 0 h 383"/>
              <a:gd name="T8" fmla="*/ 0 w 3758"/>
              <a:gd name="T9" fmla="*/ 190 h 383"/>
              <a:gd name="T10" fmla="*/ 0 w 3758"/>
              <a:gd name="T11" fmla="*/ 190 h 383"/>
              <a:gd name="T12" fmla="*/ 0 w 3758"/>
              <a:gd name="T13" fmla="*/ 190 h 383"/>
              <a:gd name="T14" fmla="*/ 95 w 3758"/>
              <a:gd name="T15" fmla="*/ 286 h 383"/>
              <a:gd name="T16" fmla="*/ 95 w 3758"/>
              <a:gd name="T17" fmla="*/ 286 h 383"/>
              <a:gd name="T18" fmla="*/ 189 w 3758"/>
              <a:gd name="T19" fmla="*/ 383 h 383"/>
              <a:gd name="T20" fmla="*/ 282 w 3758"/>
              <a:gd name="T21" fmla="*/ 286 h 383"/>
              <a:gd name="T22" fmla="*/ 3758 w 3758"/>
              <a:gd name="T23" fmla="*/ 286 h 383"/>
              <a:gd name="T24" fmla="*/ 3758 w 3758"/>
              <a:gd name="T25" fmla="*/ 0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58" h="383">
                <a:moveTo>
                  <a:pt x="3758" y="0"/>
                </a:moveTo>
                <a:lnTo>
                  <a:pt x="118" y="0"/>
                </a:lnTo>
                <a:lnTo>
                  <a:pt x="95" y="0"/>
                </a:lnTo>
                <a:lnTo>
                  <a:pt x="0" y="0"/>
                </a:lnTo>
                <a:lnTo>
                  <a:pt x="0" y="190"/>
                </a:lnTo>
                <a:lnTo>
                  <a:pt x="0" y="190"/>
                </a:lnTo>
                <a:lnTo>
                  <a:pt x="0" y="190"/>
                </a:lnTo>
                <a:lnTo>
                  <a:pt x="95" y="286"/>
                </a:lnTo>
                <a:lnTo>
                  <a:pt x="95" y="286"/>
                </a:lnTo>
                <a:lnTo>
                  <a:pt x="189" y="383"/>
                </a:lnTo>
                <a:lnTo>
                  <a:pt x="282" y="286"/>
                </a:lnTo>
                <a:lnTo>
                  <a:pt x="3758" y="286"/>
                </a:lnTo>
                <a:lnTo>
                  <a:pt x="3758" y="0"/>
                </a:lnTo>
                <a:close/>
              </a:path>
            </a:pathLst>
          </a:custGeom>
          <a:solidFill>
            <a:srgbClr val="FDC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220000" y="4499999"/>
            <a:ext cx="2160000" cy="61918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buFontTx/>
              <a:buNone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65047" y="339670"/>
            <a:ext cx="5543762" cy="291418"/>
          </a:xfr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project name IN ARIAL 18pt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046" y="655321"/>
            <a:ext cx="5543762" cy="333357"/>
          </a:xfrm>
        </p:spPr>
        <p:txBody>
          <a:bodyPr>
            <a:noAutofit/>
          </a:bodyPr>
          <a:lstStyle>
            <a:lvl1pPr marL="0" indent="0" algn="l">
              <a:buNone/>
              <a:defRPr sz="1400" cap="all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24" indent="0" algn="ctr">
              <a:buNone/>
              <a:defRPr sz="1500"/>
            </a:lvl2pPr>
            <a:lvl3pPr marL="685850" indent="0" algn="ctr">
              <a:buNone/>
              <a:defRPr sz="1350"/>
            </a:lvl3pPr>
            <a:lvl4pPr marL="1028772" indent="0" algn="ctr">
              <a:buNone/>
              <a:defRPr sz="1200"/>
            </a:lvl4pPr>
            <a:lvl5pPr marL="1371696" indent="0" algn="ctr">
              <a:buNone/>
              <a:defRPr sz="1200"/>
            </a:lvl5pPr>
            <a:lvl6pPr marL="1714622" indent="0" algn="ctr">
              <a:buNone/>
              <a:defRPr sz="1200"/>
            </a:lvl6pPr>
            <a:lvl7pPr marL="2057546" indent="0" algn="ctr">
              <a:buNone/>
              <a:defRPr sz="1200"/>
            </a:lvl7pPr>
            <a:lvl8pPr marL="2400470" indent="0" algn="ctr">
              <a:buNone/>
              <a:defRPr sz="1200"/>
            </a:lvl8pPr>
            <a:lvl9pPr marL="2743395" indent="0" algn="ctr">
              <a:buNone/>
              <a:defRPr sz="1200"/>
            </a:lvl9pPr>
          </a:lstStyle>
          <a:p>
            <a:r>
              <a:rPr lang="en-US" dirty="0"/>
              <a:t>City/area, country in ARIAL 14pt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5274918" y="739152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client(s)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5274916" y="708127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274918" y="7897380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contractor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5274916" y="463976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274916" y="6267837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274918" y="8201856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contractor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274918" y="4938462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application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5274918" y="6564593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market in Arial 11 </a:t>
            </a:r>
            <a:r>
              <a:rPr lang="en-US" dirty="0" err="1"/>
              <a:t>pt</a:t>
            </a:r>
            <a:endParaRPr lang="en-GB" dirty="0"/>
          </a:p>
        </p:txBody>
      </p:sp>
      <p:sp>
        <p:nvSpPr>
          <p:cNvPr id="23" name="Picture Placeholder 41"/>
          <p:cNvSpPr>
            <a:spLocks noGrp="1"/>
          </p:cNvSpPr>
          <p:nvPr>
            <p:ph type="pic" sz="quarter" idx="21"/>
          </p:nvPr>
        </p:nvSpPr>
        <p:spPr>
          <a:xfrm>
            <a:off x="179837" y="1080000"/>
            <a:ext cx="4932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5274918" y="9845049"/>
            <a:ext cx="2011680" cy="645881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business unit name (s) in Arial 11pt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5274916" y="9537959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Keller business unit (s)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26" hasCustomPrompt="1"/>
          </p:nvPr>
        </p:nvSpPr>
        <p:spPr>
          <a:xfrm>
            <a:off x="5274918" y="9020117"/>
            <a:ext cx="2011680" cy="493776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1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value if appropriate, or delete off slide master</a:t>
            </a:r>
            <a:endParaRPr lang="en-GB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5274918" y="8711786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b="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Value</a:t>
            </a:r>
          </a:p>
        </p:txBody>
      </p:sp>
      <p:sp>
        <p:nvSpPr>
          <p:cNvPr id="28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179999" y="6048000"/>
            <a:ext cx="4932000" cy="3600000"/>
          </a:xfrm>
        </p:spPr>
        <p:txBody>
          <a:bodyPr tIns="91440" rIns="91440">
            <a:noAutofit/>
          </a:bodyPr>
          <a:lstStyle>
            <a:lvl1pPr marL="231790" indent="-231790">
              <a:buClr>
                <a:schemeClr val="accent2"/>
              </a:buClr>
              <a:buFont typeface="Arial" panose="020B0604020202020204" pitchFamily="34" charset="0"/>
              <a:buChar char="•"/>
              <a:defRPr sz="13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31790" indent="0">
              <a:lnSpc>
                <a:spcPct val="114000"/>
              </a:lnSpc>
              <a:buFontTx/>
              <a:buNone/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edit Master text styles, Arial Bold 13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level, Arial 10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9" name="TextBox 28"/>
          <p:cNvSpPr txBox="1"/>
          <p:nvPr userDrawn="1"/>
        </p:nvSpPr>
        <p:spPr>
          <a:xfrm>
            <a:off x="5274916" y="5449174"/>
            <a:ext cx="2011680" cy="296081"/>
          </a:xfrm>
          <a:prstGeom prst="rect">
            <a:avLst/>
          </a:prstGeom>
          <a:noFill/>
        </p:spPr>
        <p:txBody>
          <a:bodyPr wrap="none" lIns="91440" tIns="91440" rIns="91440" bIns="0" rtlCol="0">
            <a:noAutofit/>
          </a:bodyPr>
          <a:lstStyle/>
          <a:p>
            <a:pPr>
              <a:lnSpc>
                <a:spcPct val="100000"/>
              </a:lnSpc>
              <a:buFontTx/>
              <a:buNone/>
            </a:pPr>
            <a:r>
              <a:rPr lang="en-GB" sz="1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5274918" y="5753844"/>
            <a:ext cx="2011680" cy="493468"/>
          </a:xfrm>
        </p:spPr>
        <p:txBody>
          <a:bodyPr lIns="91440" tIns="0" rIns="91440" bIns="18288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technique in Arial 11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5" name="TextBox 34"/>
          <p:cNvSpPr txBox="1"/>
          <p:nvPr userDrawn="1"/>
        </p:nvSpPr>
        <p:spPr>
          <a:xfrm>
            <a:off x="324000" y="4552243"/>
            <a:ext cx="4412903" cy="29437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achievements</a:t>
            </a:r>
          </a:p>
        </p:txBody>
      </p:sp>
      <p:sp>
        <p:nvSpPr>
          <p:cNvPr id="36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314896" y="4968000"/>
            <a:ext cx="4788000" cy="936000"/>
          </a:xfrm>
          <a:noFill/>
        </p:spPr>
        <p:txBody>
          <a:bodyPr wrap="square" rIns="45720">
            <a:noAutofit/>
          </a:bodyPr>
          <a:lstStyle>
            <a:lvl1pPr marL="171462" indent="-17146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177812" algn="l"/>
              </a:tabLs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 Arial 10 </a:t>
            </a:r>
            <a:r>
              <a:rPr lang="en-US" dirty="0" err="1"/>
              <a:t>pt</a:t>
            </a:r>
            <a:r>
              <a:rPr lang="en-US" dirty="0"/>
              <a:t>, bullet point highlights / impressive outcomes.</a:t>
            </a:r>
            <a:endParaRPr lang="en-GB" dirty="0"/>
          </a:p>
        </p:txBody>
      </p:sp>
      <p:sp>
        <p:nvSpPr>
          <p:cNvPr id="47" name="Freeform 13"/>
          <p:cNvSpPr>
            <a:spLocks noChangeAspect="1"/>
          </p:cNvSpPr>
          <p:nvPr userDrawn="1"/>
        </p:nvSpPr>
        <p:spPr bwMode="auto">
          <a:xfrm>
            <a:off x="179837" y="9712260"/>
            <a:ext cx="5040000" cy="979553"/>
          </a:xfrm>
          <a:custGeom>
            <a:avLst/>
            <a:gdLst>
              <a:gd name="T0" fmla="*/ 3550 w 3756"/>
              <a:gd name="T1" fmla="*/ 105 h 730"/>
              <a:gd name="T2" fmla="*/ 3342 w 3756"/>
              <a:gd name="T3" fmla="*/ 315 h 730"/>
              <a:gd name="T4" fmla="*/ 3032 w 3756"/>
              <a:gd name="T5" fmla="*/ 0 h 730"/>
              <a:gd name="T6" fmla="*/ 0 w 3756"/>
              <a:gd name="T7" fmla="*/ 0 h 730"/>
              <a:gd name="T8" fmla="*/ 0 w 3756"/>
              <a:gd name="T9" fmla="*/ 730 h 730"/>
              <a:gd name="T10" fmla="*/ 3446 w 3756"/>
              <a:gd name="T11" fmla="*/ 730 h 730"/>
              <a:gd name="T12" fmla="*/ 3756 w 3756"/>
              <a:gd name="T13" fmla="*/ 730 h 730"/>
              <a:gd name="T14" fmla="*/ 3756 w 3756"/>
              <a:gd name="T15" fmla="*/ 105 h 730"/>
              <a:gd name="T16" fmla="*/ 3550 w 3756"/>
              <a:gd name="T17" fmla="*/ 105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6" h="730">
                <a:moveTo>
                  <a:pt x="3550" y="105"/>
                </a:moveTo>
                <a:lnTo>
                  <a:pt x="3342" y="315"/>
                </a:lnTo>
                <a:lnTo>
                  <a:pt x="3032" y="0"/>
                </a:lnTo>
                <a:lnTo>
                  <a:pt x="0" y="0"/>
                </a:lnTo>
                <a:lnTo>
                  <a:pt x="0" y="730"/>
                </a:lnTo>
                <a:lnTo>
                  <a:pt x="3446" y="730"/>
                </a:lnTo>
                <a:lnTo>
                  <a:pt x="3756" y="730"/>
                </a:lnTo>
                <a:lnTo>
                  <a:pt x="3756" y="105"/>
                </a:lnTo>
                <a:lnTo>
                  <a:pt x="3550" y="105"/>
                </a:lnTo>
                <a:close/>
              </a:path>
            </a:pathLst>
          </a:custGeom>
          <a:solidFill>
            <a:srgbClr val="CCD6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Picture Placeholder 41"/>
          <p:cNvSpPr>
            <a:spLocks noGrp="1"/>
          </p:cNvSpPr>
          <p:nvPr>
            <p:ph type="pic" sz="quarter" idx="29"/>
          </p:nvPr>
        </p:nvSpPr>
        <p:spPr>
          <a:xfrm>
            <a:off x="5220000" y="1080000"/>
            <a:ext cx="2160000" cy="3420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37" y="339670"/>
            <a:ext cx="1440000" cy="409700"/>
          </a:xfrm>
          <a:prstGeom prst="rect">
            <a:avLst/>
          </a:prstGeom>
        </p:spPr>
      </p:pic>
      <p:sp>
        <p:nvSpPr>
          <p:cNvPr id="34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16799" y="9792000"/>
            <a:ext cx="3780000" cy="750532"/>
          </a:xfrm>
        </p:spPr>
        <p:txBody>
          <a:bodyPr/>
          <a:lstStyle>
            <a:lvl1pPr marL="0" indent="0">
              <a:buNone/>
              <a:defRPr lang="en-GB" sz="1000" b="0" i="0" baseline="0">
                <a:effectLst/>
              </a:defRPr>
            </a:lvl1pPr>
            <a:lvl2pPr marL="377994" indent="0">
              <a:buNone/>
              <a:defRPr/>
            </a:lvl2pPr>
            <a:lvl3pPr marL="755989" indent="0">
              <a:buNone/>
              <a:defRPr/>
            </a:lvl3pPr>
            <a:lvl4pPr marL="1133982" indent="0">
              <a:buNone/>
              <a:defRPr/>
            </a:lvl4pPr>
            <a:lvl5pPr marL="1511976" indent="0">
              <a:buNone/>
              <a:defRPr/>
            </a:lvl5pPr>
          </a:lstStyle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 customer feedback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quotes; including job title, type of client (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Commercial Director, Residential Developer) in Arial 10 </a:t>
            </a:r>
            <a:r>
              <a:rPr lang="en-US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bold</a:t>
            </a:r>
          </a:p>
          <a:p>
            <a:endParaRPr lang="en-GB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7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4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3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93B145-CB3E-423D-9D63-48E8B9E29CFF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31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3" y="9909731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EDA2741-8D65-47FA-87D6-1C257D04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89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8997" indent="-188997" algn="l" defTabSz="755989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66991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44986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2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2297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00973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896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962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955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949" indent="-188997" algn="l" defTabSz="755989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9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89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83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7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970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965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958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952" algn="l" defTabSz="755989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5274919" y="7166103"/>
            <a:ext cx="2011680" cy="493468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Bane Nor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5274918" y="7812927"/>
            <a:ext cx="2011680" cy="361640"/>
          </a:xfrm>
          <a:solidFill>
            <a:schemeClr val="accent1"/>
          </a:solidFill>
        </p:spPr>
        <p:txBody>
          <a:bodyPr/>
          <a:lstStyle/>
          <a:p>
            <a:r>
              <a:rPr lang="en-US" dirty="0"/>
              <a:t>Bane Nor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5274918" y="6564389"/>
            <a:ext cx="2011680" cy="493468"/>
          </a:xfrm>
        </p:spPr>
        <p:txBody>
          <a:bodyPr/>
          <a:lstStyle/>
          <a:p>
            <a:r>
              <a:rPr lang="en-US" dirty="0" err="1"/>
              <a:t>Jernbane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Keller </a:t>
            </a:r>
            <a:r>
              <a:rPr lang="en-US" dirty="0" err="1"/>
              <a:t>Grundläggning</a:t>
            </a:r>
            <a:endParaRPr lang="en-US" dirty="0"/>
          </a:p>
          <a:p>
            <a:r>
              <a:rPr lang="en-US" dirty="0"/>
              <a:t>Keller Grundbau 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>
          <a:xfrm>
            <a:off x="170896" y="5924378"/>
            <a:ext cx="4932000" cy="3798742"/>
          </a:xfrm>
        </p:spPr>
        <p:txBody>
          <a:bodyPr/>
          <a:lstStyle/>
          <a:p>
            <a:r>
              <a:rPr lang="nb-NO" sz="1200" dirty="0"/>
              <a:t>P</a:t>
            </a:r>
            <a:r>
              <a:rPr lang="en-US" sz="1200" dirty="0" err="1"/>
              <a:t>rosjektet</a:t>
            </a:r>
            <a:endParaRPr lang="en-US" sz="1200" dirty="0"/>
          </a:p>
          <a:p>
            <a:pPr lvl="1" algn="just"/>
            <a:r>
              <a:rPr lang="en-US" sz="900" dirty="0" err="1">
                <a:latin typeface="&amp;quot"/>
              </a:rPr>
              <a:t>Grunnarbeidet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</a:t>
            </a:r>
            <a:r>
              <a:rPr lang="en-US" sz="900" dirty="0">
                <a:latin typeface="&amp;quot"/>
              </a:rPr>
              <a:t> K136 </a:t>
            </a:r>
            <a:r>
              <a:rPr lang="en-US" sz="900" dirty="0" err="1">
                <a:latin typeface="&amp;quot"/>
              </a:rPr>
              <a:t>og</a:t>
            </a:r>
            <a:r>
              <a:rPr lang="en-US" sz="900" dirty="0">
                <a:latin typeface="&amp;quot"/>
              </a:rPr>
              <a:t> K132 </a:t>
            </a:r>
            <a:r>
              <a:rPr lang="en-US" sz="900" dirty="0" err="1">
                <a:latin typeface="&amp;quot"/>
              </a:rPr>
              <a:t>er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en</a:t>
            </a:r>
            <a:r>
              <a:rPr lang="en-US" sz="900" dirty="0">
                <a:latin typeface="&amp;quot"/>
              </a:rPr>
              <a:t> del av </a:t>
            </a:r>
            <a:r>
              <a:rPr lang="en-US" sz="900" dirty="0" err="1">
                <a:latin typeface="&amp;quot"/>
              </a:rPr>
              <a:t>Follobaneprosjektet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som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dag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er</a:t>
            </a:r>
            <a:r>
              <a:rPr lang="en-US" sz="900" dirty="0">
                <a:latin typeface="&amp;quot"/>
              </a:rPr>
              <a:t> det </a:t>
            </a:r>
            <a:r>
              <a:rPr lang="en-US" sz="900" dirty="0" err="1">
                <a:latin typeface="&amp;quot"/>
              </a:rPr>
              <a:t>største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infrastrukturprosjektet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</a:t>
            </a:r>
            <a:r>
              <a:rPr lang="en-US" sz="900" dirty="0">
                <a:latin typeface="&amp;quot"/>
              </a:rPr>
              <a:t> Norge.</a:t>
            </a:r>
            <a:r>
              <a:rPr lang="en-US" sz="900" dirty="0">
                <a:latin typeface="Roboto"/>
              </a:rPr>
              <a:t> </a:t>
            </a:r>
            <a:r>
              <a:rPr lang="en-US" sz="900" dirty="0" err="1">
                <a:latin typeface="&amp;quot"/>
              </a:rPr>
              <a:t>Prosjektet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inkluderer</a:t>
            </a:r>
            <a:r>
              <a:rPr lang="en-US" sz="900" dirty="0">
                <a:latin typeface="&amp;quot"/>
              </a:rPr>
              <a:t> 22 km </a:t>
            </a:r>
            <a:r>
              <a:rPr lang="en-US" sz="900" dirty="0" err="1">
                <a:latin typeface="&amp;quot"/>
              </a:rPr>
              <a:t>nye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jernbanespor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mellom</a:t>
            </a:r>
            <a:r>
              <a:rPr lang="en-US" sz="900" dirty="0">
                <a:latin typeface="&amp;quot"/>
              </a:rPr>
              <a:t> Oslo </a:t>
            </a:r>
            <a:r>
              <a:rPr lang="en-US" sz="900" dirty="0" err="1">
                <a:latin typeface="&amp;quot"/>
              </a:rPr>
              <a:t>og</a:t>
            </a:r>
            <a:r>
              <a:rPr lang="en-US" sz="900" dirty="0">
                <a:latin typeface="&amp;quot"/>
              </a:rPr>
              <a:t> Ski.</a:t>
            </a:r>
            <a:r>
              <a:rPr lang="en-US" sz="900" dirty="0">
                <a:latin typeface="Roboto"/>
              </a:rPr>
              <a:t> </a:t>
            </a:r>
            <a:r>
              <a:rPr lang="en-US" sz="900" dirty="0">
                <a:latin typeface="&amp;quot"/>
              </a:rPr>
              <a:t>I det </a:t>
            </a:r>
            <a:r>
              <a:rPr lang="en-US" sz="900" dirty="0" err="1">
                <a:latin typeface="&amp;quot"/>
              </a:rPr>
              <a:t>overnevnte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området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er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tunnelen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konstruert</a:t>
            </a:r>
            <a:r>
              <a:rPr lang="en-US" sz="900" dirty="0">
                <a:latin typeface="&amp;quot"/>
              </a:rPr>
              <a:t> med ‘Cut and Cover’-</a:t>
            </a:r>
            <a:r>
              <a:rPr lang="en-US" sz="900" dirty="0" err="1">
                <a:latin typeface="&amp;quot"/>
              </a:rPr>
              <a:t>metoden</a:t>
            </a:r>
            <a:r>
              <a:rPr lang="en-US" sz="900" dirty="0">
                <a:latin typeface="&amp;quot"/>
              </a:rPr>
              <a:t>.</a:t>
            </a:r>
            <a:r>
              <a:rPr lang="en-US" sz="900" dirty="0">
                <a:latin typeface="Roboto"/>
              </a:rPr>
              <a:t> </a:t>
            </a:r>
            <a:r>
              <a:rPr lang="en-US" sz="900" dirty="0" err="1">
                <a:latin typeface="Roboto"/>
              </a:rPr>
              <a:t>S</a:t>
            </a:r>
            <a:r>
              <a:rPr lang="en-US" sz="900" dirty="0" err="1">
                <a:latin typeface="&amp;quot"/>
              </a:rPr>
              <a:t>tålkjernepelene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fungerer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som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fundamentet</a:t>
            </a:r>
            <a:r>
              <a:rPr lang="en-US" sz="900" dirty="0">
                <a:latin typeface="&amp;quot"/>
              </a:rPr>
              <a:t> for </a:t>
            </a:r>
            <a:r>
              <a:rPr lang="en-US" sz="900" dirty="0" err="1">
                <a:latin typeface="&amp;quot"/>
              </a:rPr>
              <a:t>tunnelen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og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overfører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lasten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trygt</a:t>
            </a:r>
            <a:r>
              <a:rPr lang="en-US" sz="900" dirty="0">
                <a:latin typeface="&amp;quot"/>
              </a:rPr>
              <a:t> over </a:t>
            </a:r>
            <a:r>
              <a:rPr lang="en-US" sz="900" dirty="0" err="1">
                <a:latin typeface="&amp;quot"/>
              </a:rPr>
              <a:t>til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berggrunnen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på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rundt</a:t>
            </a:r>
            <a:r>
              <a:rPr lang="en-US" sz="900" dirty="0">
                <a:latin typeface="&amp;quot"/>
              </a:rPr>
              <a:t> 55 meters </a:t>
            </a:r>
            <a:r>
              <a:rPr lang="en-US" sz="900" dirty="0" err="1">
                <a:latin typeface="&amp;quot"/>
              </a:rPr>
              <a:t>dyp</a:t>
            </a:r>
            <a:r>
              <a:rPr lang="en-US" sz="900" dirty="0">
                <a:latin typeface="&amp;quot"/>
              </a:rPr>
              <a:t>.</a:t>
            </a:r>
            <a:r>
              <a:rPr lang="en-US" sz="900" dirty="0">
                <a:latin typeface="Roboto"/>
              </a:rPr>
              <a:t> </a:t>
            </a:r>
            <a:r>
              <a:rPr lang="en-US" sz="900" dirty="0" err="1">
                <a:latin typeface="&amp;quot"/>
              </a:rPr>
              <a:t>På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grunn</a:t>
            </a:r>
            <a:r>
              <a:rPr lang="en-US" sz="900" dirty="0">
                <a:latin typeface="&amp;quot"/>
              </a:rPr>
              <a:t> av de </a:t>
            </a:r>
            <a:r>
              <a:rPr lang="en-US" sz="900" dirty="0" err="1">
                <a:latin typeface="&amp;quot"/>
              </a:rPr>
              <a:t>utfordrende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grunnforholdene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hadde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prosjektet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svært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strenge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krav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til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forstyrrelse</a:t>
            </a:r>
            <a:r>
              <a:rPr lang="en-US" sz="900" dirty="0">
                <a:latin typeface="&amp;quot"/>
              </a:rPr>
              <a:t> av den sensitive </a:t>
            </a:r>
            <a:r>
              <a:rPr lang="en-US" sz="900" dirty="0" err="1">
                <a:latin typeface="&amp;quot"/>
              </a:rPr>
              <a:t>leira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som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er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i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dette</a:t>
            </a:r>
            <a:r>
              <a:rPr lang="en-US" sz="900" dirty="0">
                <a:latin typeface="&amp;quot"/>
              </a:rPr>
              <a:t> </a:t>
            </a:r>
            <a:r>
              <a:rPr lang="en-US" sz="900" dirty="0" err="1">
                <a:latin typeface="&amp;quot"/>
              </a:rPr>
              <a:t>området</a:t>
            </a:r>
            <a:r>
              <a:rPr lang="en-US" sz="900" dirty="0">
                <a:latin typeface="&amp;quot"/>
              </a:rPr>
              <a:t>.</a:t>
            </a:r>
          </a:p>
          <a:p>
            <a:pPr lvl="1" algn="just"/>
            <a:r>
              <a:rPr lang="nb-NO" sz="1200" b="1" dirty="0">
                <a:solidFill>
                  <a:schemeClr val="accent1"/>
                </a:solidFill>
              </a:rPr>
              <a:t>U</a:t>
            </a:r>
            <a:r>
              <a:rPr lang="en-US" sz="1200" b="1" dirty="0" err="1">
                <a:solidFill>
                  <a:schemeClr val="accent1"/>
                </a:solidFill>
              </a:rPr>
              <a:t>tfordringen</a:t>
            </a:r>
            <a:endParaRPr lang="en-US" sz="1200" b="1" dirty="0">
              <a:solidFill>
                <a:schemeClr val="accent1"/>
              </a:solidFill>
            </a:endParaRPr>
          </a:p>
          <a:p>
            <a:pPr lvl="1" algn="just"/>
            <a:r>
              <a:rPr lang="nb-NO" sz="800" dirty="0"/>
              <a:t>På grunn av den stramme tidsplanen for prosjektet var det nødvendig med en detaljert koordinering med andre entreprenører på anlegget. Sensitiv leire og peler som ble boret i alunskifer, krevde spesielle tiltak for å minimere helse- og sikkerhetsrisikoen under massehåndteringen fra pelearbeidene.</a:t>
            </a:r>
          </a:p>
          <a:p>
            <a:pPr lvl="1" algn="just"/>
            <a:r>
              <a:rPr lang="nb-NO" sz="1200" b="1" dirty="0">
                <a:solidFill>
                  <a:schemeClr val="accent1"/>
                </a:solidFill>
              </a:rPr>
              <a:t>L</a:t>
            </a:r>
            <a:r>
              <a:rPr lang="en-US" sz="1200" b="1" dirty="0" err="1">
                <a:solidFill>
                  <a:schemeClr val="accent1"/>
                </a:solidFill>
              </a:rPr>
              <a:t>øsningen</a:t>
            </a:r>
            <a:endParaRPr lang="en-US" sz="1200" b="1" dirty="0">
              <a:solidFill>
                <a:schemeClr val="accent1"/>
              </a:solidFill>
            </a:endParaRPr>
          </a:p>
          <a:p>
            <a:pPr lvl="1" algn="just"/>
            <a:r>
              <a:rPr lang="nb-NO" sz="900" dirty="0">
                <a:latin typeface="&amp;quot"/>
              </a:rPr>
              <a:t>Foringsrør i stål med Ø273mm samt en stålkjerne av Ø150mm og Ø180mm boret i god berggrunn sikret pelenes nødvendige bæreevne.</a:t>
            </a:r>
            <a:r>
              <a:rPr lang="nb-NO" sz="900" dirty="0">
                <a:latin typeface="Roboto"/>
              </a:rPr>
              <a:t> </a:t>
            </a:r>
            <a:r>
              <a:rPr lang="nb-NO" sz="900" dirty="0">
                <a:latin typeface="&amp;quot"/>
              </a:rPr>
              <a:t>Keller implementerte en løsning med vannboring med et dobbelthodesystem for å minimere forstyrrelsen i den omkringliggende leira.</a:t>
            </a:r>
            <a:r>
              <a:rPr lang="nb-NO" sz="900" dirty="0">
                <a:latin typeface="Roboto"/>
              </a:rPr>
              <a:t> </a:t>
            </a:r>
            <a:r>
              <a:rPr lang="nb-NO" sz="900" dirty="0">
                <a:latin typeface="&amp;quot"/>
              </a:rPr>
              <a:t>I svært følsomme områder ble KRCD (Keller Reversible </a:t>
            </a:r>
            <a:r>
              <a:rPr lang="nb-NO" sz="900" dirty="0" err="1">
                <a:latin typeface="&amp;quot"/>
              </a:rPr>
              <a:t>Circulation</a:t>
            </a:r>
            <a:r>
              <a:rPr lang="nb-NO" sz="900" dirty="0">
                <a:latin typeface="&amp;quot"/>
              </a:rPr>
              <a:t> Drilling) introdusert for å gjenbruke vannet fra boringen.</a:t>
            </a:r>
            <a:r>
              <a:rPr lang="nb-NO" sz="900" dirty="0">
                <a:latin typeface="Roboto"/>
              </a:rPr>
              <a:t> </a:t>
            </a:r>
            <a:r>
              <a:rPr lang="nb-NO" sz="900" dirty="0">
                <a:latin typeface="&amp;quot"/>
              </a:rPr>
              <a:t>Denne boreteknikken førte til et særlig positivt miljøregnskap for </a:t>
            </a:r>
            <a:r>
              <a:rPr lang="nb-NO" sz="900" dirty="0" err="1">
                <a:latin typeface="&amp;quot"/>
              </a:rPr>
              <a:t>fundamenteringsbeidene</a:t>
            </a:r>
            <a:r>
              <a:rPr lang="nb-NO" sz="900" dirty="0">
                <a:latin typeface="&amp;quot"/>
              </a:rPr>
              <a:t>.</a:t>
            </a:r>
            <a:endParaRPr lang="en-US" sz="900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sv-SE" dirty="0"/>
              <a:t>”Double-Head” boresystem</a:t>
            </a:r>
          </a:p>
          <a:p>
            <a:r>
              <a:rPr lang="sv-SE" dirty="0"/>
              <a:t>Kellers ”Reversible Circulation System” (KRCD)</a:t>
            </a:r>
          </a:p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0"/>
          </p:nvPr>
        </p:nvSpPr>
        <p:spPr>
          <a:xfrm>
            <a:off x="314896" y="4967999"/>
            <a:ext cx="4788000" cy="103257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800" dirty="0"/>
              <a:t>Keller installerte mer enn 670 stykk stålkjernepeler Ø 150mm og Ø 180mm med en lengde på opp til 55m for hver pel.</a:t>
            </a:r>
          </a:p>
          <a:p>
            <a:pPr>
              <a:lnSpc>
                <a:spcPct val="150000"/>
              </a:lnSpc>
            </a:pPr>
            <a:r>
              <a:rPr lang="nb-NO" sz="800" dirty="0"/>
              <a:t>Over 15 000 meter boring med minst mulig miljøpåvirkning grunnet KRCD-metoden</a:t>
            </a:r>
          </a:p>
          <a:p>
            <a:pPr>
              <a:lnSpc>
                <a:spcPct val="150000"/>
              </a:lnSpc>
            </a:pPr>
            <a:r>
              <a:rPr lang="nb-NO" sz="800" dirty="0"/>
              <a:t>Krav til høy kvalitet: testing av bæreevne med statiske og dynamiske belastningstester</a:t>
            </a:r>
            <a:endParaRPr lang="en-US" sz="800" dirty="0"/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74918" y="4741920"/>
            <a:ext cx="2011680" cy="226079"/>
          </a:xfrm>
          <a:solidFill>
            <a:schemeClr val="accent1"/>
          </a:solidFill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Anvendelse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74918" y="5537007"/>
            <a:ext cx="2011680" cy="226079"/>
          </a:xfrm>
          <a:solidFill>
            <a:schemeClr val="accent1"/>
          </a:solidFill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Metode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74918" y="6346026"/>
            <a:ext cx="2011680" cy="226079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Marked</a:t>
            </a:r>
          </a:p>
        </p:txBody>
      </p:sp>
      <p:sp>
        <p:nvSpPr>
          <p:cNvPr id="35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74918" y="6933391"/>
            <a:ext cx="2011680" cy="226079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Kunde</a:t>
            </a:r>
          </a:p>
          <a:p>
            <a:endParaRPr lang="en-US" dirty="0"/>
          </a:p>
        </p:txBody>
      </p:sp>
      <p:sp>
        <p:nvSpPr>
          <p:cNvPr id="36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5274918" y="7602708"/>
            <a:ext cx="2011680" cy="226079"/>
          </a:xfrm>
          <a:solidFill>
            <a:schemeClr val="accent1"/>
          </a:solidFill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Hovedentreprenør</a:t>
            </a:r>
            <a:endParaRPr lang="en-US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v-SE" dirty="0" err="1"/>
              <a:t>Fundamentering</a:t>
            </a:r>
            <a:r>
              <a:rPr lang="sv-SE" dirty="0"/>
              <a:t> med </a:t>
            </a:r>
            <a:r>
              <a:rPr lang="sv-SE" dirty="0" err="1"/>
              <a:t>stålkjernepeler</a:t>
            </a:r>
            <a:endParaRPr lang="sv-SE" dirty="0"/>
          </a:p>
        </p:txBody>
      </p:sp>
      <p:sp>
        <p:nvSpPr>
          <p:cNvPr id="3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314896" y="4606191"/>
            <a:ext cx="2011680" cy="226079"/>
          </a:xfrm>
          <a:solidFill>
            <a:schemeClr val="accent2"/>
          </a:solidFill>
        </p:spPr>
        <p:txBody>
          <a:bodyPr/>
          <a:lstStyle/>
          <a:p>
            <a:r>
              <a:rPr lang="nb-NO" sz="1300" b="1" dirty="0">
                <a:solidFill>
                  <a:schemeClr val="accent1"/>
                </a:solidFill>
              </a:rPr>
              <a:t>Nøkkelinfo</a:t>
            </a:r>
            <a:endParaRPr lang="en-US" sz="1300" b="1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OSLO S K-136 &amp; K-132</a:t>
            </a:r>
            <a:endParaRPr lang="en-US" dirty="0"/>
          </a:p>
        </p:txBody>
      </p:sp>
      <p:sp>
        <p:nvSpPr>
          <p:cNvPr id="22" name="Title 2"/>
          <p:cNvSpPr txBox="1">
            <a:spLocks/>
          </p:cNvSpPr>
          <p:nvPr/>
        </p:nvSpPr>
        <p:spPr>
          <a:xfrm>
            <a:off x="1836075" y="670826"/>
            <a:ext cx="5543762" cy="2914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75598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all" baseline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1400" b="0" dirty="0" err="1"/>
              <a:t>oslo</a:t>
            </a:r>
            <a:r>
              <a:rPr lang="en-US" sz="1400" b="0" dirty="0"/>
              <a:t>, Norge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33"/>
          </p:nvPr>
        </p:nvSpPr>
        <p:spPr>
          <a:xfrm>
            <a:off x="316799" y="9792000"/>
            <a:ext cx="1931101" cy="750532"/>
          </a:xfrm>
        </p:spPr>
        <p:txBody>
          <a:bodyPr numCol="1">
            <a:normAutofit/>
          </a:bodyPr>
          <a:lstStyle/>
          <a:p>
            <a:r>
              <a:rPr lang="sv-SE" sz="800" b="1" dirty="0" err="1"/>
              <a:t>Hovedentreprenørens</a:t>
            </a:r>
            <a:r>
              <a:rPr lang="sv-SE" sz="800" b="1" dirty="0"/>
              <a:t> </a:t>
            </a:r>
            <a:r>
              <a:rPr lang="sv-SE" sz="800" b="1" dirty="0" err="1"/>
              <a:t>prosjektleder</a:t>
            </a:r>
            <a:endParaRPr lang="sv-SE" sz="800" b="1" dirty="0"/>
          </a:p>
          <a:p>
            <a:r>
              <a:rPr lang="sv-SE" sz="800" dirty="0"/>
              <a:t>Anne Marie Syvertsen</a:t>
            </a:r>
            <a:br>
              <a:rPr lang="sv-SE" sz="800" b="1" dirty="0"/>
            </a:br>
            <a:br>
              <a:rPr lang="en-US" sz="800" dirty="0"/>
            </a:br>
            <a:r>
              <a:rPr lang="en-US" sz="800" dirty="0"/>
              <a:t>Anne.Marie.Syvertsen@banenor.no</a:t>
            </a:r>
            <a:endParaRPr lang="sv-SE" sz="800" dirty="0"/>
          </a:p>
        </p:txBody>
      </p:sp>
      <p:sp>
        <p:nvSpPr>
          <p:cNvPr id="30" name="Text Placeholder 27"/>
          <p:cNvSpPr txBox="1">
            <a:spLocks/>
          </p:cNvSpPr>
          <p:nvPr/>
        </p:nvSpPr>
        <p:spPr>
          <a:xfrm>
            <a:off x="2326576" y="9792000"/>
            <a:ext cx="1931101" cy="75053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755989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lang="en-GB" sz="1000" b="0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7994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5989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3982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1976" indent="0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v-SE" sz="800" b="1" dirty="0" err="1"/>
              <a:t>Prosjektets</a:t>
            </a:r>
            <a:r>
              <a:rPr lang="sv-SE" sz="800" b="1" dirty="0"/>
              <a:t> start:</a:t>
            </a:r>
            <a:br>
              <a:rPr lang="sv-SE" sz="800" b="1" dirty="0"/>
            </a:br>
            <a:r>
              <a:rPr lang="sv-SE" sz="800" dirty="0"/>
              <a:t>mars 2018</a:t>
            </a:r>
          </a:p>
          <a:p>
            <a:pPr algn="r"/>
            <a:r>
              <a:rPr lang="sv-SE" sz="800" b="1" dirty="0" err="1"/>
              <a:t>Prosjektets</a:t>
            </a:r>
            <a:r>
              <a:rPr lang="sv-SE" sz="800" b="1" dirty="0"/>
              <a:t> </a:t>
            </a:r>
            <a:r>
              <a:rPr lang="sv-SE" sz="800" b="1" dirty="0" err="1"/>
              <a:t>slutt</a:t>
            </a:r>
            <a:r>
              <a:rPr lang="sv-SE" sz="800" b="1" dirty="0"/>
              <a:t>:</a:t>
            </a:r>
            <a:br>
              <a:rPr lang="sv-SE" sz="800" b="1" dirty="0"/>
            </a:br>
            <a:r>
              <a:rPr lang="sv-SE" sz="800" dirty="0" err="1"/>
              <a:t>desember</a:t>
            </a:r>
            <a:r>
              <a:rPr lang="sv-SE" sz="800" dirty="0"/>
              <a:t> 2018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E47AE46F-E4F4-42E9-95D0-723D04C88B1A}"/>
              </a:ext>
            </a:extLst>
          </p:cNvPr>
          <p:cNvSpPr txBox="1">
            <a:spLocks/>
          </p:cNvSpPr>
          <p:nvPr/>
        </p:nvSpPr>
        <p:spPr>
          <a:xfrm>
            <a:off x="5274918" y="8370162"/>
            <a:ext cx="2011680" cy="493468"/>
          </a:xfrm>
          <a:prstGeom prst="rect">
            <a:avLst/>
          </a:prstGeom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b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SWS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B085BA11-383C-4374-81A4-DDD21DF92DC7}"/>
              </a:ext>
            </a:extLst>
          </p:cNvPr>
          <p:cNvSpPr txBox="1">
            <a:spLocks/>
          </p:cNvSpPr>
          <p:nvPr/>
        </p:nvSpPr>
        <p:spPr>
          <a:xfrm>
            <a:off x="5274918" y="8159943"/>
            <a:ext cx="2011680" cy="22607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2"/>
                </a:solidFill>
              </a:rPr>
              <a:t>Geoteknisk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prosjektør</a:t>
            </a:r>
            <a:endParaRPr lang="en-US" dirty="0"/>
          </a:p>
        </p:txBody>
      </p:sp>
      <p:pic>
        <p:nvPicPr>
          <p:cNvPr id="6" name="Picture 5" descr="A close up of a hill&#10;&#10;Description generated with high confidence">
            <a:extLst>
              <a:ext uri="{FF2B5EF4-FFF2-40B4-BE49-F238E27FC236}">
                <a16:creationId xmlns:a16="http://schemas.microsoft.com/office/drawing/2014/main" id="{4CCD6B53-7439-4D8C-81A5-48115C35BF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17" b="20946"/>
          <a:stretch/>
        </p:blipFill>
        <p:spPr>
          <a:xfrm>
            <a:off x="170896" y="1001981"/>
            <a:ext cx="4223304" cy="3468493"/>
          </a:xfrm>
          <a:prstGeom prst="rect">
            <a:avLst/>
          </a:prstGeom>
        </p:spPr>
      </p:pic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:a16="http://schemas.microsoft.com/office/drawing/2014/main" id="{FEEF2D6E-7B50-45C4-B7B7-07E5EDC931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t="1451"/>
          <a:stretch/>
        </p:blipFill>
        <p:spPr>
          <a:xfrm>
            <a:off x="4394200" y="992374"/>
            <a:ext cx="3084881" cy="3360088"/>
          </a:xfrm>
          <a:prstGeom prst="rect">
            <a:avLst/>
          </a:prstGeom>
        </p:spPr>
      </p:pic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99F2F0AC-E78C-48CA-A18A-580E25D6F896}"/>
              </a:ext>
            </a:extLst>
          </p:cNvPr>
          <p:cNvSpPr txBox="1">
            <a:spLocks/>
          </p:cNvSpPr>
          <p:nvPr/>
        </p:nvSpPr>
        <p:spPr>
          <a:xfrm>
            <a:off x="5288916" y="9610080"/>
            <a:ext cx="2011680" cy="22607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0" rIns="91440" bIns="18288" rtlCol="0">
            <a:noAutofit/>
          </a:bodyPr>
          <a:lstStyle>
            <a:lvl1pPr marL="0" indent="0" algn="l" defTabSz="755989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1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66991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44986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2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2297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700973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896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962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955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949" indent="-188997" algn="l" defTabSz="755989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accent2"/>
                </a:solidFill>
              </a:rPr>
              <a:t>Involverte</a:t>
            </a:r>
            <a:r>
              <a:rPr lang="en-US" dirty="0">
                <a:solidFill>
                  <a:schemeClr val="accent2"/>
                </a:solidFill>
              </a:rPr>
              <a:t> Keller-</a:t>
            </a:r>
            <a:r>
              <a:rPr lang="en-US" dirty="0" err="1">
                <a:solidFill>
                  <a:schemeClr val="accent2"/>
                </a:solidFill>
              </a:rPr>
              <a:t>selskap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2016 Keller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3366"/>
      </a:accent1>
      <a:accent2>
        <a:srgbClr val="FDC600"/>
      </a:accent2>
      <a:accent3>
        <a:srgbClr val="6685A3"/>
      </a:accent3>
      <a:accent4>
        <a:srgbClr val="FEDD66"/>
      </a:accent4>
      <a:accent5>
        <a:srgbClr val="CCD6E0"/>
      </a:accent5>
      <a:accent6>
        <a:srgbClr val="FEE899"/>
      </a:accent6>
      <a:hlink>
        <a:srgbClr val="003366"/>
      </a:hlink>
      <a:folHlink>
        <a:srgbClr val="6685A3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DDA6760AED348929B15CCD66C784F" ma:contentTypeVersion="12" ma:contentTypeDescription="Create a new document." ma:contentTypeScope="" ma:versionID="6d400b0017e39d92ba7527b664581026">
  <xsd:schema xmlns:xsd="http://www.w3.org/2001/XMLSchema" xmlns:xs="http://www.w3.org/2001/XMLSchema" xmlns:p="http://schemas.microsoft.com/office/2006/metadata/properties" xmlns:ns2="238c5b81-6795-4400-a3c9-836daadf96b5" xmlns:ns3="d0a2752d-00d1-40bc-8b50-44f8cd1054fc" targetNamespace="http://schemas.microsoft.com/office/2006/metadata/properties" ma:root="true" ma:fieldsID="079fb9c89cf9e4b301b74e8f0d12a3e5" ns2:_="" ns3:_="">
    <xsd:import namespace="238c5b81-6795-4400-a3c9-836daadf96b5"/>
    <xsd:import namespace="d0a2752d-00d1-40bc-8b50-44f8cd1054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8c5b81-6795-4400-a3c9-836daadf96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a2752d-00d1-40bc-8b50-44f8cd1054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AD3A64-17B6-43E0-83C9-658A9DA571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8c5b81-6795-4400-a3c9-836daadf96b5"/>
    <ds:schemaRef ds:uri="d0a2752d-00d1-40bc-8b50-44f8cd1054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532CAE-41FA-4F22-927D-806917C282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432405-D65A-4A38-9E87-21158A6B9C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328</Words>
  <Application>Microsoft Office PowerPoint</Application>
  <PresentationFormat>Custom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&amp;quot</vt:lpstr>
      <vt:lpstr>Arial</vt:lpstr>
      <vt:lpstr>Calibri</vt:lpstr>
      <vt:lpstr>Roboto</vt:lpstr>
      <vt:lpstr>Office Theme</vt:lpstr>
      <vt:lpstr>OSLO S K-136 &amp; K-132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Schleter, Marisa</dc:creator>
  <cp:lastModifiedBy>Njua, Agnes</cp:lastModifiedBy>
  <cp:revision>87</cp:revision>
  <cp:lastPrinted>2018-08-17T06:30:34Z</cp:lastPrinted>
  <dcterms:created xsi:type="dcterms:W3CDTF">2016-07-07T17:57:06Z</dcterms:created>
  <dcterms:modified xsi:type="dcterms:W3CDTF">2021-12-08T14:15:25Z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0x01010081DDDA6760AED348929B15CCD66C784F</vt:lpwstr>
  </property>
  <property fmtid="{D5CDD505-2E9C-101B-9397-08002B2CF9AE}" pid="3" name="TaxKeyword">
    <vt:lpwstr/>
  </property>
</Properties>
</file>