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7559675" cy="1069181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35FA5-99A6-4F76-8459-B507D00BCFC8}" v="18" dt="2020-07-20T10:42:08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38" autoAdjust="0"/>
    <p:restoredTop sz="94660"/>
  </p:normalViewPr>
  <p:slideViewPr>
    <p:cSldViewPr snapToGrid="0">
      <p:cViewPr>
        <p:scale>
          <a:sx n="60" d="100"/>
          <a:sy n="60" d="100"/>
        </p:scale>
        <p:origin x="2084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5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B2F1-E170-47F8-BF63-7B54B734A169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1BA0B-6D86-4FAF-AEC1-4D9B97083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5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4AEE7-3341-4A4B-938C-C52BBB332816}" type="datetimeFigureOut">
              <a:rPr lang="nb-NO" smtClean="0"/>
              <a:t>08.12.2021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EB5E-82FB-4BAB-8BBF-1922C6479A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0983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720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4000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Nøkkelprestasjoner</a:t>
            </a:r>
            <a:endParaRPr lang="en-GB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7999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1836075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3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5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38" name="TextBox 15">
            <a:extLst>
              <a:ext uri="{FF2B5EF4-FFF2-40B4-BE49-F238E27FC236}">
                <a16:creationId xmlns:a16="http://schemas.microsoft.com/office/drawing/2014/main" id="{31A567D1-FD32-4D4B-B68D-8BB4610C65A5}"/>
              </a:ext>
            </a:extLst>
          </p:cNvPr>
          <p:cNvSpPr txBox="1"/>
          <p:nvPr userDrawn="1"/>
        </p:nvSpPr>
        <p:spPr>
          <a:xfrm>
            <a:off x="5274916" y="4639763"/>
            <a:ext cx="2011680" cy="4972050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Prosjekttype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Grunnforbedring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Teknikk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“Compaction grouting” 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komprimeringsinjisering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Boligbygg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Byggherre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Ytterst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Piren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Hovedentreprenør</a:t>
            </a: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BRG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Entreprenør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Geoteknisk</a:t>
            </a: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rådgiver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Sweco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</a:t>
            </a: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selskaper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Geoteknikk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</a:t>
            </a:r>
            <a:b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Grundbau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GmbH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 picture containing building, outdoor, front, sitting&#10;&#10;Description automatically generated">
            <a:extLst>
              <a:ext uri="{FF2B5EF4-FFF2-40B4-BE49-F238E27FC236}">
                <a16:creationId xmlns:a16="http://schemas.microsoft.com/office/drawing/2014/main" id="{7A2FD9B5-A0AB-4C29-9986-3A3B8CBADE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1002793"/>
            <a:ext cx="4557066" cy="3417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B9566F-F39B-4DA6-9899-03EFED7E11A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50096" cy="4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65047" y="339670"/>
            <a:ext cx="5543762" cy="291418"/>
          </a:xfr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046" y="655321"/>
            <a:ext cx="5543762" cy="333357"/>
          </a:xfrm>
        </p:spPr>
        <p:txBody>
          <a:bodyPr>
            <a:noAutofit/>
          </a:bodyPr>
          <a:lstStyle>
            <a:lvl1pPr marL="0" indent="0" algn="l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contractor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4932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business unit (s)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2243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8000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Picture Placeholder 41"/>
          <p:cNvSpPr>
            <a:spLocks noGrp="1"/>
          </p:cNvSpPr>
          <p:nvPr>
            <p:ph type="pic" sz="quarter" idx="29"/>
          </p:nvPr>
        </p:nvSpPr>
        <p:spPr>
          <a:xfrm>
            <a:off x="5220000" y="1080000"/>
            <a:ext cx="216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37" y="339670"/>
            <a:ext cx="1440000" cy="409700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4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3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93B145-CB3E-423D-9D63-48E8B9E29CFF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3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DA2741-8D65-47FA-87D6-1C257D041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755989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8997" indent="-188997" algn="l" defTabSz="75598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6991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44986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2297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00973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7896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62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55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94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9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89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8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7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7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6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58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952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3FB7F1A-53AF-4FCA-AA4B-FD8509B57E7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9999" y="6048000"/>
            <a:ext cx="4932000" cy="3600000"/>
          </a:xfrm>
        </p:spPr>
        <p:txBody>
          <a:bodyPr/>
          <a:lstStyle/>
          <a:p>
            <a:r>
              <a:rPr lang="nb-NO" sz="1200" dirty="0"/>
              <a:t>Prosjektet</a:t>
            </a:r>
          </a:p>
          <a:p>
            <a:pPr lvl="1" algn="just"/>
            <a:r>
              <a:rPr lang="nb-NO" sz="900" dirty="0"/>
              <a:t>BRG Entreprenør er utbygger på nye leiligheter ved strandlinjen i Mandal. Rammede betongpeler og stålkjernepeler ble installert som fundamentering av nabobygget. Installasjonen av disse førte derimot også til at de to tilliggende byggene fikk </a:t>
            </a:r>
            <a:r>
              <a:rPr lang="nb-NO" sz="900" dirty="0" err="1"/>
              <a:t>differentialsetninger</a:t>
            </a:r>
            <a:r>
              <a:rPr lang="nb-NO" sz="900" dirty="0"/>
              <a:t> på mer enn 15 cm. </a:t>
            </a:r>
          </a:p>
          <a:p>
            <a:pPr algn="just"/>
            <a:r>
              <a:rPr lang="nb-NO" sz="1200" dirty="0"/>
              <a:t>Utfordringen</a:t>
            </a:r>
          </a:p>
          <a:p>
            <a:pPr lvl="1" algn="just"/>
            <a:r>
              <a:rPr lang="nb-NO" sz="900" dirty="0" err="1"/>
              <a:t>Compaction</a:t>
            </a:r>
            <a:r>
              <a:rPr lang="nb-NO" sz="900" dirty="0"/>
              <a:t> </a:t>
            </a:r>
            <a:r>
              <a:rPr lang="nb-NO" sz="900" dirty="0" err="1"/>
              <a:t>grouting</a:t>
            </a:r>
            <a:r>
              <a:rPr lang="nb-NO" sz="900" dirty="0"/>
              <a:t> ble benyttet for første gang i Norge. Fundamentene til de to tilliggende nabobyggene måtte forbedres dersom arbeidet på det nye bygget skulle fortsette. Dette var en prosess som krevde god planlegging i fare for videre setninger.</a:t>
            </a:r>
          </a:p>
          <a:p>
            <a:pPr algn="just"/>
            <a:r>
              <a:rPr lang="nb-NO" sz="1200" dirty="0"/>
              <a:t>Løsningen</a:t>
            </a:r>
          </a:p>
          <a:p>
            <a:pPr lvl="1" algn="just"/>
            <a:r>
              <a:rPr lang="nb-NO" sz="900" dirty="0"/>
              <a:t>Ytterligere geotekniske undersøkelser ble utført og slo fast at det setningsømfintlige sandlaget hadde en dybde på 10 – 14 meter. God kommunikasjon mellom geoteknisk konsulent, </a:t>
            </a:r>
            <a:r>
              <a:rPr lang="nb-NO" sz="900" dirty="0" err="1"/>
              <a:t>hovedentreprenør</a:t>
            </a:r>
            <a:r>
              <a:rPr lang="nb-NO" sz="900" dirty="0"/>
              <a:t> og Keller Geoteknikk, førte til at valget falt på </a:t>
            </a:r>
            <a:r>
              <a:rPr lang="nb-NO" sz="900" dirty="0" err="1"/>
              <a:t>compaction</a:t>
            </a:r>
            <a:r>
              <a:rPr lang="nb-NO" sz="900" dirty="0"/>
              <a:t> </a:t>
            </a:r>
            <a:r>
              <a:rPr lang="nb-NO" sz="900" dirty="0" err="1"/>
              <a:t>grouting</a:t>
            </a:r>
            <a:r>
              <a:rPr lang="nb-NO" sz="900" dirty="0"/>
              <a:t> som teknikk for å stabilisere bygningene med setninger. </a:t>
            </a:r>
            <a:r>
              <a:rPr lang="nb-NO" sz="900" dirty="0" err="1"/>
              <a:t>Compaction</a:t>
            </a:r>
            <a:r>
              <a:rPr lang="nb-NO" sz="900" dirty="0"/>
              <a:t> </a:t>
            </a:r>
            <a:r>
              <a:rPr lang="nb-NO" sz="900" dirty="0" err="1"/>
              <a:t>grouting</a:t>
            </a:r>
            <a:r>
              <a:rPr lang="nb-NO" sz="900" dirty="0"/>
              <a:t> ble utført med «live-time» overvåking på de aktuelle fundamentene. Vertikal forskyvning i kombinasjon med injisert volum og trykk ble brukt som kriterier for kvalitetskontroll. Denne teknikken komprimerer jorden ved å trinnvis injisere en spesiell mørtel tilpasset grunnforholdene. Utførelse av </a:t>
            </a:r>
            <a:r>
              <a:rPr lang="nb-NO" sz="900" dirty="0" err="1"/>
              <a:t>ramsondering</a:t>
            </a:r>
            <a:r>
              <a:rPr lang="nb-NO" sz="900" dirty="0"/>
              <a:t> (DPH) både før og etter injisering bekreftet at jorden var blitt komprimert og forbedret. 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E613931-B13A-4148-98C0-EDFE14DE7F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b-NO" dirty="0"/>
              <a:t>Keller installerte 51 kolonner fordelt over 12 fundamenter med </a:t>
            </a:r>
            <a:r>
              <a:rPr lang="nb-NO" dirty="0" err="1"/>
              <a:t>compaction</a:t>
            </a:r>
            <a:r>
              <a:rPr lang="nb-NO" dirty="0"/>
              <a:t> </a:t>
            </a:r>
            <a:r>
              <a:rPr lang="nb-NO" dirty="0" err="1"/>
              <a:t>grouting</a:t>
            </a:r>
            <a:r>
              <a:rPr lang="nb-NO" dirty="0"/>
              <a:t> for å stabilisere 2 bygninger med store setninger</a:t>
            </a:r>
          </a:p>
          <a:p>
            <a:r>
              <a:rPr lang="nb-NO" dirty="0"/>
              <a:t>Området som består av sand og siltig sand ble behandlet med </a:t>
            </a:r>
            <a:r>
              <a:rPr lang="nb-NO" dirty="0" err="1"/>
              <a:t>compaction</a:t>
            </a:r>
            <a:r>
              <a:rPr lang="nb-NO" dirty="0"/>
              <a:t> </a:t>
            </a:r>
            <a:r>
              <a:rPr lang="nb-NO" dirty="0" err="1"/>
              <a:t>grouting</a:t>
            </a:r>
            <a:r>
              <a:rPr lang="nb-NO" dirty="0"/>
              <a:t> som grunnforsterkning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828DC6AB-6BF7-4312-87C5-28E0D15B69BD}"/>
              </a:ext>
            </a:extLst>
          </p:cNvPr>
          <p:cNvSpPr txBox="1">
            <a:spLocks/>
          </p:cNvSpPr>
          <p:nvPr/>
        </p:nvSpPr>
        <p:spPr>
          <a:xfrm>
            <a:off x="316799" y="9792000"/>
            <a:ext cx="216605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Prosjektleder Hovedentreprenør</a:t>
            </a:r>
          </a:p>
          <a:p>
            <a:r>
              <a:rPr lang="sv-SE" dirty="0"/>
              <a:t>Fredrik Seyffarth</a:t>
            </a:r>
            <a:br>
              <a:rPr lang="sv-SE" b="1" dirty="0"/>
            </a:br>
            <a:br>
              <a:rPr lang="en-US" dirty="0"/>
            </a:br>
            <a:r>
              <a:rPr lang="en-US" dirty="0"/>
              <a:t>fredrik.seyffarth@brgruppen.no</a:t>
            </a:r>
            <a:endParaRPr lang="sv-SE" dirty="0"/>
          </a:p>
        </p:txBody>
      </p:sp>
      <p:sp>
        <p:nvSpPr>
          <p:cNvPr id="40" name="Text Placeholder 27">
            <a:extLst>
              <a:ext uri="{FF2B5EF4-FFF2-40B4-BE49-F238E27FC236}">
                <a16:creationId xmlns:a16="http://schemas.microsoft.com/office/drawing/2014/main" id="{1DFAA41C-3D58-4FBE-B82A-63A987E2ED44}"/>
              </a:ext>
            </a:extLst>
          </p:cNvPr>
          <p:cNvSpPr txBox="1">
            <a:spLocks/>
          </p:cNvSpPr>
          <p:nvPr/>
        </p:nvSpPr>
        <p:spPr>
          <a:xfrm>
            <a:off x="2326576" y="9792000"/>
            <a:ext cx="193110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900" b="1" dirty="0" err="1"/>
              <a:t>Prosjekt</a:t>
            </a:r>
            <a:r>
              <a:rPr lang="sv-SE" sz="900" b="1" dirty="0"/>
              <a:t> start:</a:t>
            </a:r>
            <a:br>
              <a:rPr lang="sv-SE" sz="900" b="1" dirty="0"/>
            </a:br>
            <a:r>
              <a:rPr lang="sv-SE" sz="900" dirty="0"/>
              <a:t>Juni 2020</a:t>
            </a:r>
          </a:p>
          <a:p>
            <a:pPr algn="r"/>
            <a:r>
              <a:rPr lang="sv-SE" sz="900" b="1" dirty="0" err="1"/>
              <a:t>Prosjekt</a:t>
            </a:r>
            <a:r>
              <a:rPr lang="sv-SE" sz="900" b="1" dirty="0"/>
              <a:t> </a:t>
            </a:r>
            <a:r>
              <a:rPr lang="sv-SE" sz="900" b="1" dirty="0" err="1"/>
              <a:t>slutt</a:t>
            </a:r>
            <a:r>
              <a:rPr lang="sv-SE" sz="900" b="1" dirty="0"/>
              <a:t>:</a:t>
            </a:r>
            <a:br>
              <a:rPr lang="sv-SE" sz="900" b="1" dirty="0"/>
            </a:br>
            <a:r>
              <a:rPr lang="sv-SE" sz="900" dirty="0"/>
              <a:t>Juli 2020</a:t>
            </a:r>
          </a:p>
        </p:txBody>
      </p:sp>
      <p:pic>
        <p:nvPicPr>
          <p:cNvPr id="17" name="Picture 16" descr="A group of people standing in the dirt&#10;&#10;Description automatically generated">
            <a:extLst>
              <a:ext uri="{FF2B5EF4-FFF2-40B4-BE49-F238E27FC236}">
                <a16:creationId xmlns:a16="http://schemas.microsoft.com/office/drawing/2014/main" id="{9EFDA24E-17D5-4E67-8571-1326F72023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t="264" r="5909" b="7761"/>
          <a:stretch/>
        </p:blipFill>
        <p:spPr>
          <a:xfrm>
            <a:off x="4160272" y="1973580"/>
            <a:ext cx="3198807" cy="2448482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0808B0E-9D09-4BE4-8EC1-EAEE2F23D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Piren, </a:t>
            </a:r>
            <a:r>
              <a:rPr lang="nb-NO" dirty="0" err="1"/>
              <a:t>mandal</a:t>
            </a:r>
            <a:endParaRPr lang="nb-NO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938EBD6D-6EB4-492D-917C-303E66104F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/>
              <a:t>Compaction</a:t>
            </a:r>
            <a:r>
              <a:rPr lang="nb-NO" dirty="0"/>
              <a:t> </a:t>
            </a:r>
            <a:r>
              <a:rPr lang="nb-NO" dirty="0" err="1"/>
              <a:t>grouting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571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6 Keller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3366"/>
      </a:accent1>
      <a:accent2>
        <a:srgbClr val="FDC600"/>
      </a:accent2>
      <a:accent3>
        <a:srgbClr val="6685A3"/>
      </a:accent3>
      <a:accent4>
        <a:srgbClr val="FEDD66"/>
      </a:accent4>
      <a:accent5>
        <a:srgbClr val="CCD6E0"/>
      </a:accent5>
      <a:accent6>
        <a:srgbClr val="FEE899"/>
      </a:accent6>
      <a:hlink>
        <a:srgbClr val="003366"/>
      </a:hlink>
      <a:folHlink>
        <a:srgbClr val="6685A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127D4B53C5E549BF5D8F27CB3915F3" ma:contentTypeVersion="13" ma:contentTypeDescription="Create a new document." ma:contentTypeScope="" ma:versionID="bf0a7cb22a81a901457e41604e71d0b9">
  <xsd:schema xmlns:xsd="http://www.w3.org/2001/XMLSchema" xmlns:xs="http://www.w3.org/2001/XMLSchema" xmlns:p="http://schemas.microsoft.com/office/2006/metadata/properties" xmlns:ns3="a7ede017-7c9f-4eb7-a9a7-c97689c8302c" xmlns:ns4="9f287512-eefc-4bda-9451-17d8c680df75" targetNamespace="http://schemas.microsoft.com/office/2006/metadata/properties" ma:root="true" ma:fieldsID="4e35bd310afeab376a192ad193717e16" ns3:_="" ns4:_="">
    <xsd:import namespace="a7ede017-7c9f-4eb7-a9a7-c97689c8302c"/>
    <xsd:import namespace="9f287512-eefc-4bda-9451-17d8c680df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de017-7c9f-4eb7-a9a7-c97689c83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287512-eefc-4bda-9451-17d8c680df7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C74FE9-AEF3-4128-9C3D-3772DADAB7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ede017-7c9f-4eb7-a9a7-c97689c8302c"/>
    <ds:schemaRef ds:uri="9f287512-eefc-4bda-9451-17d8c680df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532CAE-41FA-4F22-927D-806917C282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432405-D65A-4A38-9E87-21158A6B9CD0}">
  <ds:schemaRefs>
    <ds:schemaRef ds:uri="http://purl.org/dc/elements/1.1/"/>
    <ds:schemaRef ds:uri="http://www.w3.org/XML/1998/namespace"/>
    <ds:schemaRef ds:uri="9f287512-eefc-4bda-9451-17d8c680df75"/>
    <ds:schemaRef ds:uri="http://purl.org/dc/terms/"/>
    <ds:schemaRef ds:uri="a7ede017-7c9f-4eb7-a9a7-c97689c8302c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Piren, mandal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Schleter, Marisa</dc:creator>
  <cp:lastModifiedBy>Njua, Agnes</cp:lastModifiedBy>
  <cp:revision>97</cp:revision>
  <cp:lastPrinted>2019-08-02T14:49:57Z</cp:lastPrinted>
  <dcterms:created xsi:type="dcterms:W3CDTF">2016-07-07T17:57:06Z</dcterms:created>
  <dcterms:modified xsi:type="dcterms:W3CDTF">2021-12-08T11:45:24Z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0x01010086127D4B53C5E549BF5D8F27CB3915F3</vt:lpwstr>
  </property>
  <property fmtid="{D5CDD505-2E9C-101B-9397-08002B2CF9AE}" pid="3" name="TaxKeyword">
    <vt:lpwstr/>
  </property>
</Properties>
</file>