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6"/>
  </p:handoutMasterIdLst>
  <p:sldIdLst>
    <p:sldId id="263" r:id="rId5"/>
  </p:sldIdLst>
  <p:sldSz cx="7559675" cy="1069181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671D00-9343-4878-A754-F409CFCBE498}" v="6" dt="2020-06-22T16:49:28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70" autoAdjust="0"/>
    <p:restoredTop sz="94660"/>
  </p:normalViewPr>
  <p:slideViewPr>
    <p:cSldViewPr snapToGrid="0">
      <p:cViewPr>
        <p:scale>
          <a:sx n="70" d="100"/>
          <a:sy n="70" d="100"/>
        </p:scale>
        <p:origin x="1668" y="-1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1B2F1-E170-47F8-BF63-7B54B734A169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1BA0B-6D86-4FAF-AEC1-4D9B97083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456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180000" y="4500000"/>
            <a:ext cx="5040000" cy="144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9"/>
          <p:cNvSpPr>
            <a:spLocks noChangeAspect="1"/>
          </p:cNvSpPr>
          <p:nvPr userDrawn="1"/>
        </p:nvSpPr>
        <p:spPr bwMode="auto">
          <a:xfrm>
            <a:off x="180000" y="4500000"/>
            <a:ext cx="5040000" cy="513657"/>
          </a:xfrm>
          <a:custGeom>
            <a:avLst/>
            <a:gdLst>
              <a:gd name="T0" fmla="*/ 3758 w 3758"/>
              <a:gd name="T1" fmla="*/ 0 h 383"/>
              <a:gd name="T2" fmla="*/ 118 w 3758"/>
              <a:gd name="T3" fmla="*/ 0 h 383"/>
              <a:gd name="T4" fmla="*/ 95 w 3758"/>
              <a:gd name="T5" fmla="*/ 0 h 383"/>
              <a:gd name="T6" fmla="*/ 0 w 3758"/>
              <a:gd name="T7" fmla="*/ 0 h 383"/>
              <a:gd name="T8" fmla="*/ 0 w 3758"/>
              <a:gd name="T9" fmla="*/ 190 h 383"/>
              <a:gd name="T10" fmla="*/ 0 w 3758"/>
              <a:gd name="T11" fmla="*/ 190 h 383"/>
              <a:gd name="T12" fmla="*/ 0 w 3758"/>
              <a:gd name="T13" fmla="*/ 190 h 383"/>
              <a:gd name="T14" fmla="*/ 95 w 3758"/>
              <a:gd name="T15" fmla="*/ 286 h 383"/>
              <a:gd name="T16" fmla="*/ 95 w 3758"/>
              <a:gd name="T17" fmla="*/ 286 h 383"/>
              <a:gd name="T18" fmla="*/ 189 w 3758"/>
              <a:gd name="T19" fmla="*/ 383 h 383"/>
              <a:gd name="T20" fmla="*/ 282 w 3758"/>
              <a:gd name="T21" fmla="*/ 286 h 383"/>
              <a:gd name="T22" fmla="*/ 3758 w 3758"/>
              <a:gd name="T23" fmla="*/ 286 h 383"/>
              <a:gd name="T24" fmla="*/ 3758 w 3758"/>
              <a:gd name="T25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58" h="383">
                <a:moveTo>
                  <a:pt x="3758" y="0"/>
                </a:moveTo>
                <a:lnTo>
                  <a:pt x="118" y="0"/>
                </a:lnTo>
                <a:lnTo>
                  <a:pt x="95" y="0"/>
                </a:lnTo>
                <a:lnTo>
                  <a:pt x="0" y="0"/>
                </a:lnTo>
                <a:lnTo>
                  <a:pt x="0" y="190"/>
                </a:lnTo>
                <a:lnTo>
                  <a:pt x="0" y="190"/>
                </a:lnTo>
                <a:lnTo>
                  <a:pt x="0" y="190"/>
                </a:lnTo>
                <a:lnTo>
                  <a:pt x="95" y="286"/>
                </a:lnTo>
                <a:lnTo>
                  <a:pt x="95" y="286"/>
                </a:lnTo>
                <a:lnTo>
                  <a:pt x="189" y="383"/>
                </a:lnTo>
                <a:lnTo>
                  <a:pt x="282" y="286"/>
                </a:lnTo>
                <a:lnTo>
                  <a:pt x="3758" y="286"/>
                </a:lnTo>
                <a:lnTo>
                  <a:pt x="3758" y="0"/>
                </a:lnTo>
                <a:close/>
              </a:path>
            </a:pathLst>
          </a:custGeom>
          <a:solidFill>
            <a:srgbClr val="FDC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220000" y="4499999"/>
            <a:ext cx="2160000" cy="6191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21"/>
          </p:nvPr>
        </p:nvSpPr>
        <p:spPr>
          <a:xfrm>
            <a:off x="179837" y="1080000"/>
            <a:ext cx="7200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79999" y="6048000"/>
            <a:ext cx="4932000" cy="3600000"/>
          </a:xfrm>
        </p:spPr>
        <p:txBody>
          <a:bodyPr tIns="91440" rIns="91440">
            <a:noAutofit/>
          </a:bodyPr>
          <a:lstStyle>
            <a:lvl1pPr marL="231790" indent="-231790">
              <a:buClr>
                <a:schemeClr val="accent2"/>
              </a:buClr>
              <a:buFont typeface="Arial" panose="020B0604020202020204" pitchFamily="34" charset="0"/>
              <a:buChar char="•"/>
              <a:defRPr sz="13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90" indent="0">
              <a:lnSpc>
                <a:spcPct val="114000"/>
              </a:lnSpc>
              <a:buFontTx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styles, Arial Bold 13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level, Arial 10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5" name="TextBox 34"/>
          <p:cNvSpPr txBox="1"/>
          <p:nvPr userDrawn="1"/>
        </p:nvSpPr>
        <p:spPr>
          <a:xfrm>
            <a:off x="324000" y="4554000"/>
            <a:ext cx="4412903" cy="2943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Nøkkelprestasjoner</a:t>
            </a:r>
            <a:endParaRPr lang="en-GB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314896" y="4967999"/>
            <a:ext cx="4788000" cy="936000"/>
          </a:xfrm>
          <a:noFill/>
        </p:spPr>
        <p:txBody>
          <a:bodyPr wrap="square" rIns="45720">
            <a:noAutofit/>
          </a:bodyPr>
          <a:lstStyle>
            <a:lvl1pPr marL="171462" indent="-17146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177812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 Arial 10 </a:t>
            </a:r>
            <a:r>
              <a:rPr lang="en-US" dirty="0" err="1"/>
              <a:t>pt</a:t>
            </a:r>
            <a:r>
              <a:rPr lang="en-US" dirty="0"/>
              <a:t>, bullet point highlights / impressive outcomes.</a:t>
            </a:r>
            <a:endParaRPr lang="en-GB" dirty="0"/>
          </a:p>
        </p:txBody>
      </p:sp>
      <p:sp>
        <p:nvSpPr>
          <p:cNvPr id="47" name="Freeform 13"/>
          <p:cNvSpPr>
            <a:spLocks noChangeAspect="1"/>
          </p:cNvSpPr>
          <p:nvPr userDrawn="1"/>
        </p:nvSpPr>
        <p:spPr bwMode="auto">
          <a:xfrm>
            <a:off x="179837" y="9712260"/>
            <a:ext cx="5040000" cy="979553"/>
          </a:xfrm>
          <a:custGeom>
            <a:avLst/>
            <a:gdLst>
              <a:gd name="T0" fmla="*/ 3550 w 3756"/>
              <a:gd name="T1" fmla="*/ 105 h 730"/>
              <a:gd name="T2" fmla="*/ 3342 w 3756"/>
              <a:gd name="T3" fmla="*/ 315 h 730"/>
              <a:gd name="T4" fmla="*/ 3032 w 3756"/>
              <a:gd name="T5" fmla="*/ 0 h 730"/>
              <a:gd name="T6" fmla="*/ 0 w 3756"/>
              <a:gd name="T7" fmla="*/ 0 h 730"/>
              <a:gd name="T8" fmla="*/ 0 w 3756"/>
              <a:gd name="T9" fmla="*/ 730 h 730"/>
              <a:gd name="T10" fmla="*/ 3446 w 3756"/>
              <a:gd name="T11" fmla="*/ 730 h 730"/>
              <a:gd name="T12" fmla="*/ 3756 w 3756"/>
              <a:gd name="T13" fmla="*/ 730 h 730"/>
              <a:gd name="T14" fmla="*/ 3756 w 3756"/>
              <a:gd name="T15" fmla="*/ 105 h 730"/>
              <a:gd name="T16" fmla="*/ 3550 w 3756"/>
              <a:gd name="T17" fmla="*/ 10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6" h="730">
                <a:moveTo>
                  <a:pt x="3550" y="105"/>
                </a:moveTo>
                <a:lnTo>
                  <a:pt x="3342" y="315"/>
                </a:lnTo>
                <a:lnTo>
                  <a:pt x="3032" y="0"/>
                </a:lnTo>
                <a:lnTo>
                  <a:pt x="0" y="0"/>
                </a:lnTo>
                <a:lnTo>
                  <a:pt x="0" y="730"/>
                </a:lnTo>
                <a:lnTo>
                  <a:pt x="3446" y="730"/>
                </a:lnTo>
                <a:lnTo>
                  <a:pt x="3756" y="730"/>
                </a:lnTo>
                <a:lnTo>
                  <a:pt x="3756" y="105"/>
                </a:lnTo>
                <a:lnTo>
                  <a:pt x="3550" y="105"/>
                </a:lnTo>
                <a:close/>
              </a:path>
            </a:pathLst>
          </a:custGeom>
          <a:solidFill>
            <a:srgbClr val="CCD6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316799" y="9792000"/>
            <a:ext cx="3780000" cy="750532"/>
          </a:xfrm>
        </p:spPr>
        <p:txBody>
          <a:bodyPr/>
          <a:lstStyle>
            <a:lvl1pPr marL="0" indent="0">
              <a:buNone/>
              <a:defRPr lang="en-GB" sz="1000" b="0" i="0" baseline="0">
                <a:effectLst/>
              </a:defRPr>
            </a:lvl1pPr>
            <a:lvl2pPr marL="377994" indent="0">
              <a:buNone/>
              <a:defRPr/>
            </a:lvl2pPr>
            <a:lvl3pPr marL="755989" indent="0">
              <a:buNone/>
              <a:defRPr/>
            </a:lvl3pPr>
            <a:lvl4pPr marL="1133982" indent="0">
              <a:buNone/>
              <a:defRPr/>
            </a:lvl4pPr>
            <a:lvl5pPr marL="1511976" indent="0">
              <a:buNone/>
              <a:defRPr/>
            </a:lvl5pPr>
          </a:lstStyle>
          <a:p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customer feedback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quotes; including job title, type of client (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Commercial Director, Residential Developer)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bold</a:t>
            </a:r>
          </a:p>
          <a:p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7" y="339670"/>
            <a:ext cx="1440000" cy="409700"/>
          </a:xfrm>
          <a:prstGeom prst="rect">
            <a:avLst/>
          </a:prstGeom>
        </p:spPr>
      </p:pic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1836075" y="339670"/>
            <a:ext cx="5543762" cy="291418"/>
          </a:xfrm>
        </p:spPr>
        <p:txBody>
          <a:bodyPr anchor="t">
            <a:noAutofit/>
          </a:bodyPr>
          <a:lstStyle>
            <a:lvl1pPr algn="r">
              <a:defRPr sz="1800" b="1" cap="all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project name IN ARIAL 18pt</a:t>
            </a:r>
          </a:p>
        </p:txBody>
      </p:sp>
      <p:sp>
        <p:nvSpPr>
          <p:cNvPr id="3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36075" y="655321"/>
            <a:ext cx="5543762" cy="333357"/>
          </a:xfrm>
        </p:spPr>
        <p:txBody>
          <a:bodyPr>
            <a:noAutofit/>
          </a:bodyPr>
          <a:lstStyle>
            <a:lvl1pPr marL="0" indent="0" algn="r">
              <a:buNone/>
              <a:defRPr sz="14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24" indent="0" algn="ctr">
              <a:buNone/>
              <a:defRPr sz="1500"/>
            </a:lvl2pPr>
            <a:lvl3pPr marL="685850" indent="0" algn="ctr">
              <a:buNone/>
              <a:defRPr sz="1350"/>
            </a:lvl3pPr>
            <a:lvl4pPr marL="1028772" indent="0" algn="ctr">
              <a:buNone/>
              <a:defRPr sz="1200"/>
            </a:lvl4pPr>
            <a:lvl5pPr marL="1371696" indent="0" algn="ctr">
              <a:buNone/>
              <a:defRPr sz="1200"/>
            </a:lvl5pPr>
            <a:lvl6pPr marL="1714622" indent="0" algn="ctr">
              <a:buNone/>
              <a:defRPr sz="1200"/>
            </a:lvl6pPr>
            <a:lvl7pPr marL="2057546" indent="0" algn="ctr">
              <a:buNone/>
              <a:defRPr sz="1200"/>
            </a:lvl7pPr>
            <a:lvl8pPr marL="2400470" indent="0" algn="ctr">
              <a:buNone/>
              <a:defRPr sz="1200"/>
            </a:lvl8pPr>
            <a:lvl9pPr marL="2743395" indent="0" algn="ctr">
              <a:buNone/>
              <a:defRPr sz="1200"/>
            </a:lvl9pPr>
          </a:lstStyle>
          <a:p>
            <a:r>
              <a:rPr lang="en-US" dirty="0"/>
              <a:t>City/area, country in ARIAL 14pt</a:t>
            </a:r>
          </a:p>
        </p:txBody>
      </p:sp>
      <p:sp>
        <p:nvSpPr>
          <p:cNvPr id="38" name="TextBox 15">
            <a:extLst>
              <a:ext uri="{FF2B5EF4-FFF2-40B4-BE49-F238E27FC236}">
                <a16:creationId xmlns:a16="http://schemas.microsoft.com/office/drawing/2014/main" id="{31A567D1-FD32-4D4B-B68D-8BB4610C65A5}"/>
              </a:ext>
            </a:extLst>
          </p:cNvPr>
          <p:cNvSpPr txBox="1"/>
          <p:nvPr userDrawn="1"/>
        </p:nvSpPr>
        <p:spPr>
          <a:xfrm>
            <a:off x="5274916" y="4639763"/>
            <a:ext cx="2011680" cy="4972050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Prosjekttype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Tetting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Teknikk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Jetinjisering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Infrastruktur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Byggherre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Nittedal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kommune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Hovedentreprenør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Anlegg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Øst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Entreprenør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Geoteknisk</a:t>
            </a: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rådgiver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COWI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</a:t>
            </a: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selskaper</a:t>
            </a:r>
            <a:b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Geoteknikk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Grundbau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7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180000" y="4500000"/>
            <a:ext cx="5040000" cy="144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9"/>
          <p:cNvSpPr>
            <a:spLocks noChangeAspect="1"/>
          </p:cNvSpPr>
          <p:nvPr userDrawn="1"/>
        </p:nvSpPr>
        <p:spPr bwMode="auto">
          <a:xfrm>
            <a:off x="180000" y="4500000"/>
            <a:ext cx="5040000" cy="513657"/>
          </a:xfrm>
          <a:custGeom>
            <a:avLst/>
            <a:gdLst>
              <a:gd name="T0" fmla="*/ 3758 w 3758"/>
              <a:gd name="T1" fmla="*/ 0 h 383"/>
              <a:gd name="T2" fmla="*/ 118 w 3758"/>
              <a:gd name="T3" fmla="*/ 0 h 383"/>
              <a:gd name="T4" fmla="*/ 95 w 3758"/>
              <a:gd name="T5" fmla="*/ 0 h 383"/>
              <a:gd name="T6" fmla="*/ 0 w 3758"/>
              <a:gd name="T7" fmla="*/ 0 h 383"/>
              <a:gd name="T8" fmla="*/ 0 w 3758"/>
              <a:gd name="T9" fmla="*/ 190 h 383"/>
              <a:gd name="T10" fmla="*/ 0 w 3758"/>
              <a:gd name="T11" fmla="*/ 190 h 383"/>
              <a:gd name="T12" fmla="*/ 0 w 3758"/>
              <a:gd name="T13" fmla="*/ 190 h 383"/>
              <a:gd name="T14" fmla="*/ 95 w 3758"/>
              <a:gd name="T15" fmla="*/ 286 h 383"/>
              <a:gd name="T16" fmla="*/ 95 w 3758"/>
              <a:gd name="T17" fmla="*/ 286 h 383"/>
              <a:gd name="T18" fmla="*/ 189 w 3758"/>
              <a:gd name="T19" fmla="*/ 383 h 383"/>
              <a:gd name="T20" fmla="*/ 282 w 3758"/>
              <a:gd name="T21" fmla="*/ 286 h 383"/>
              <a:gd name="T22" fmla="*/ 3758 w 3758"/>
              <a:gd name="T23" fmla="*/ 286 h 383"/>
              <a:gd name="T24" fmla="*/ 3758 w 3758"/>
              <a:gd name="T25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58" h="383">
                <a:moveTo>
                  <a:pt x="3758" y="0"/>
                </a:moveTo>
                <a:lnTo>
                  <a:pt x="118" y="0"/>
                </a:lnTo>
                <a:lnTo>
                  <a:pt x="95" y="0"/>
                </a:lnTo>
                <a:lnTo>
                  <a:pt x="0" y="0"/>
                </a:lnTo>
                <a:lnTo>
                  <a:pt x="0" y="190"/>
                </a:lnTo>
                <a:lnTo>
                  <a:pt x="0" y="190"/>
                </a:lnTo>
                <a:lnTo>
                  <a:pt x="0" y="190"/>
                </a:lnTo>
                <a:lnTo>
                  <a:pt x="95" y="286"/>
                </a:lnTo>
                <a:lnTo>
                  <a:pt x="95" y="286"/>
                </a:lnTo>
                <a:lnTo>
                  <a:pt x="189" y="383"/>
                </a:lnTo>
                <a:lnTo>
                  <a:pt x="282" y="286"/>
                </a:lnTo>
                <a:lnTo>
                  <a:pt x="3758" y="286"/>
                </a:lnTo>
                <a:lnTo>
                  <a:pt x="3758" y="0"/>
                </a:lnTo>
                <a:close/>
              </a:path>
            </a:pathLst>
          </a:custGeom>
          <a:solidFill>
            <a:srgbClr val="FDC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220000" y="4499999"/>
            <a:ext cx="2160000" cy="6191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65047" y="339670"/>
            <a:ext cx="5543762" cy="291418"/>
          </a:xfrm>
        </p:spPr>
        <p:txBody>
          <a:bodyPr anchor="t">
            <a:noAutofit/>
          </a:bodyPr>
          <a:lstStyle>
            <a:lvl1pPr algn="l">
              <a:defRPr sz="1800" b="1" cap="all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project name IN ARIAL 18pt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046" y="655321"/>
            <a:ext cx="5543762" cy="333357"/>
          </a:xfrm>
        </p:spPr>
        <p:txBody>
          <a:bodyPr>
            <a:noAutofit/>
          </a:bodyPr>
          <a:lstStyle>
            <a:lvl1pPr marL="0" indent="0" algn="l">
              <a:buNone/>
              <a:defRPr sz="14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24" indent="0" algn="ctr">
              <a:buNone/>
              <a:defRPr sz="1500"/>
            </a:lvl2pPr>
            <a:lvl3pPr marL="685850" indent="0" algn="ctr">
              <a:buNone/>
              <a:defRPr sz="1350"/>
            </a:lvl3pPr>
            <a:lvl4pPr marL="1028772" indent="0" algn="ctr">
              <a:buNone/>
              <a:defRPr sz="1200"/>
            </a:lvl4pPr>
            <a:lvl5pPr marL="1371696" indent="0" algn="ctr">
              <a:buNone/>
              <a:defRPr sz="1200"/>
            </a:lvl5pPr>
            <a:lvl6pPr marL="1714622" indent="0" algn="ctr">
              <a:buNone/>
              <a:defRPr sz="1200"/>
            </a:lvl6pPr>
            <a:lvl7pPr marL="2057546" indent="0" algn="ctr">
              <a:buNone/>
              <a:defRPr sz="1200"/>
            </a:lvl7pPr>
            <a:lvl8pPr marL="2400470" indent="0" algn="ctr">
              <a:buNone/>
              <a:defRPr sz="1200"/>
            </a:lvl8pPr>
            <a:lvl9pPr marL="2743395" indent="0" algn="ctr">
              <a:buNone/>
              <a:defRPr sz="1200"/>
            </a:lvl9pPr>
          </a:lstStyle>
          <a:p>
            <a:r>
              <a:rPr lang="en-US" dirty="0"/>
              <a:t>City/area, country in ARIAL 14pt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5274918" y="739152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client(s)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274916" y="708127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5274918" y="789738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contractor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5274916" y="463976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274916" y="6267837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274918" y="820185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contractor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4918" y="4938462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application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5274918" y="6564593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market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21"/>
          </p:nvPr>
        </p:nvSpPr>
        <p:spPr>
          <a:xfrm>
            <a:off x="179837" y="1080000"/>
            <a:ext cx="4932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5274918" y="9845049"/>
            <a:ext cx="2011680" cy="645881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business unit name (s) in Arial 11pt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5274916" y="9537959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business unit (s)</a:t>
            </a:r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26" hasCustomPrompt="1"/>
          </p:nvPr>
        </p:nvSpPr>
        <p:spPr>
          <a:xfrm>
            <a:off x="5274918" y="9020117"/>
            <a:ext cx="2011680" cy="493776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value if appropriate, or delete off slide master</a:t>
            </a:r>
            <a:endParaRPr lang="en-GB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5274918" y="8711786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Value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79999" y="6048000"/>
            <a:ext cx="4932000" cy="3600000"/>
          </a:xfrm>
        </p:spPr>
        <p:txBody>
          <a:bodyPr tIns="91440" rIns="91440">
            <a:noAutofit/>
          </a:bodyPr>
          <a:lstStyle>
            <a:lvl1pPr marL="231790" indent="-231790">
              <a:buClr>
                <a:schemeClr val="accent2"/>
              </a:buClr>
              <a:buFont typeface="Arial" panose="020B0604020202020204" pitchFamily="34" charset="0"/>
              <a:buChar char="•"/>
              <a:defRPr sz="13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90" indent="0">
              <a:lnSpc>
                <a:spcPct val="114000"/>
              </a:lnSpc>
              <a:buFontTx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styles, Arial Bold 13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level, Arial 10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5274916" y="544917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5274918" y="5753844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technique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5" name="TextBox 34"/>
          <p:cNvSpPr txBox="1"/>
          <p:nvPr userDrawn="1"/>
        </p:nvSpPr>
        <p:spPr>
          <a:xfrm>
            <a:off x="324000" y="4552243"/>
            <a:ext cx="4412903" cy="2943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achievements</a:t>
            </a:r>
          </a:p>
        </p:txBody>
      </p:sp>
      <p:sp>
        <p:nvSpPr>
          <p:cNvPr id="36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314896" y="4968000"/>
            <a:ext cx="4788000" cy="936000"/>
          </a:xfrm>
          <a:noFill/>
        </p:spPr>
        <p:txBody>
          <a:bodyPr wrap="square" rIns="45720">
            <a:noAutofit/>
          </a:bodyPr>
          <a:lstStyle>
            <a:lvl1pPr marL="171462" indent="-17146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177812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 Arial 10 </a:t>
            </a:r>
            <a:r>
              <a:rPr lang="en-US" dirty="0" err="1"/>
              <a:t>pt</a:t>
            </a:r>
            <a:r>
              <a:rPr lang="en-US" dirty="0"/>
              <a:t>, bullet point highlights / impressive outcomes.</a:t>
            </a:r>
            <a:endParaRPr lang="en-GB" dirty="0"/>
          </a:p>
        </p:txBody>
      </p:sp>
      <p:sp>
        <p:nvSpPr>
          <p:cNvPr id="47" name="Freeform 13"/>
          <p:cNvSpPr>
            <a:spLocks noChangeAspect="1"/>
          </p:cNvSpPr>
          <p:nvPr userDrawn="1"/>
        </p:nvSpPr>
        <p:spPr bwMode="auto">
          <a:xfrm>
            <a:off x="179837" y="9712260"/>
            <a:ext cx="5040000" cy="979553"/>
          </a:xfrm>
          <a:custGeom>
            <a:avLst/>
            <a:gdLst>
              <a:gd name="T0" fmla="*/ 3550 w 3756"/>
              <a:gd name="T1" fmla="*/ 105 h 730"/>
              <a:gd name="T2" fmla="*/ 3342 w 3756"/>
              <a:gd name="T3" fmla="*/ 315 h 730"/>
              <a:gd name="T4" fmla="*/ 3032 w 3756"/>
              <a:gd name="T5" fmla="*/ 0 h 730"/>
              <a:gd name="T6" fmla="*/ 0 w 3756"/>
              <a:gd name="T7" fmla="*/ 0 h 730"/>
              <a:gd name="T8" fmla="*/ 0 w 3756"/>
              <a:gd name="T9" fmla="*/ 730 h 730"/>
              <a:gd name="T10" fmla="*/ 3446 w 3756"/>
              <a:gd name="T11" fmla="*/ 730 h 730"/>
              <a:gd name="T12" fmla="*/ 3756 w 3756"/>
              <a:gd name="T13" fmla="*/ 730 h 730"/>
              <a:gd name="T14" fmla="*/ 3756 w 3756"/>
              <a:gd name="T15" fmla="*/ 105 h 730"/>
              <a:gd name="T16" fmla="*/ 3550 w 3756"/>
              <a:gd name="T17" fmla="*/ 10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6" h="730">
                <a:moveTo>
                  <a:pt x="3550" y="105"/>
                </a:moveTo>
                <a:lnTo>
                  <a:pt x="3342" y="315"/>
                </a:lnTo>
                <a:lnTo>
                  <a:pt x="3032" y="0"/>
                </a:lnTo>
                <a:lnTo>
                  <a:pt x="0" y="0"/>
                </a:lnTo>
                <a:lnTo>
                  <a:pt x="0" y="730"/>
                </a:lnTo>
                <a:lnTo>
                  <a:pt x="3446" y="730"/>
                </a:lnTo>
                <a:lnTo>
                  <a:pt x="3756" y="730"/>
                </a:lnTo>
                <a:lnTo>
                  <a:pt x="3756" y="105"/>
                </a:lnTo>
                <a:lnTo>
                  <a:pt x="3550" y="105"/>
                </a:lnTo>
                <a:close/>
              </a:path>
            </a:pathLst>
          </a:custGeom>
          <a:solidFill>
            <a:srgbClr val="CCD6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Picture Placeholder 41"/>
          <p:cNvSpPr>
            <a:spLocks noGrp="1"/>
          </p:cNvSpPr>
          <p:nvPr>
            <p:ph type="pic" sz="quarter" idx="29"/>
          </p:nvPr>
        </p:nvSpPr>
        <p:spPr>
          <a:xfrm>
            <a:off x="5220000" y="1080000"/>
            <a:ext cx="2160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837" y="339670"/>
            <a:ext cx="1440000" cy="409700"/>
          </a:xfrm>
          <a:prstGeom prst="rect">
            <a:avLst/>
          </a:prstGeom>
        </p:spPr>
      </p:pic>
      <p:sp>
        <p:nvSpPr>
          <p:cNvPr id="34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316799" y="9792000"/>
            <a:ext cx="3780000" cy="750532"/>
          </a:xfrm>
        </p:spPr>
        <p:txBody>
          <a:bodyPr/>
          <a:lstStyle>
            <a:lvl1pPr marL="0" indent="0">
              <a:buNone/>
              <a:defRPr lang="en-GB" sz="1000" b="0" i="0" baseline="0">
                <a:effectLst/>
              </a:defRPr>
            </a:lvl1pPr>
            <a:lvl2pPr marL="377994" indent="0">
              <a:buNone/>
              <a:defRPr/>
            </a:lvl2pPr>
            <a:lvl3pPr marL="755989" indent="0">
              <a:buNone/>
              <a:defRPr/>
            </a:lvl3pPr>
            <a:lvl4pPr marL="1133982" indent="0">
              <a:buNone/>
              <a:defRPr/>
            </a:lvl4pPr>
            <a:lvl5pPr marL="1511976" indent="0">
              <a:buNone/>
              <a:defRPr/>
            </a:lvl5pPr>
          </a:lstStyle>
          <a:p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customer feedback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quotes; including job title, type of client (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Commercial Director, Residential Developer)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bold</a:t>
            </a:r>
          </a:p>
          <a:p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17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4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3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93B145-CB3E-423D-9D63-48E8B9E29CFF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31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3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DA2741-8D65-47FA-87D6-1C257D04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defTabSz="755989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8997" indent="-188997" algn="l" defTabSz="755989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6991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44986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2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2297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00973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7896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962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955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94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93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89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83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975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970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965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958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952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Et bilde som inneholder utendørs, tog, spor, gammel&#10;&#10;Automatisk generert beskrivelse">
            <a:extLst>
              <a:ext uri="{FF2B5EF4-FFF2-40B4-BE49-F238E27FC236}">
                <a16:creationId xmlns:a16="http://schemas.microsoft.com/office/drawing/2014/main" id="{D63D5C5C-094F-434E-A798-E29883FC55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7" r="6643"/>
          <a:stretch/>
        </p:blipFill>
        <p:spPr>
          <a:xfrm rot="5400000">
            <a:off x="48356" y="1214960"/>
            <a:ext cx="3388565" cy="2936001"/>
          </a:xfrm>
          <a:prstGeom prst="rect">
            <a:avLst/>
          </a:prstGeom>
        </p:spPr>
      </p:pic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3FB7F1A-53AF-4FCA-AA4B-FD8509B57E7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9999" y="6048000"/>
            <a:ext cx="4932000" cy="3600000"/>
          </a:xfrm>
        </p:spPr>
        <p:txBody>
          <a:bodyPr/>
          <a:lstStyle/>
          <a:p>
            <a:r>
              <a:rPr lang="en-US" sz="1200" dirty="0" err="1"/>
              <a:t>Prosjektet</a:t>
            </a:r>
            <a:endParaRPr lang="en-US" sz="1200" dirty="0"/>
          </a:p>
          <a:p>
            <a:pPr lvl="1" algn="just"/>
            <a:r>
              <a:rPr lang="en-US" sz="900" dirty="0" err="1"/>
              <a:t>Anlegg</a:t>
            </a:r>
            <a:r>
              <a:rPr lang="en-US" sz="900" dirty="0"/>
              <a:t> </a:t>
            </a:r>
            <a:r>
              <a:rPr lang="en-US" sz="900" dirty="0" err="1"/>
              <a:t>Øst</a:t>
            </a:r>
            <a:r>
              <a:rPr lang="en-US" sz="900" dirty="0"/>
              <a:t> </a:t>
            </a:r>
            <a:r>
              <a:rPr lang="en-US" sz="900" dirty="0" err="1"/>
              <a:t>Entreprenør</a:t>
            </a:r>
            <a:r>
              <a:rPr lang="en-US" sz="900" dirty="0"/>
              <a:t> </a:t>
            </a:r>
            <a:r>
              <a:rPr lang="en-US" sz="900" dirty="0" err="1"/>
              <a:t>hadde</a:t>
            </a:r>
            <a:r>
              <a:rPr lang="en-US" sz="900" dirty="0"/>
              <a:t> </a:t>
            </a:r>
            <a:r>
              <a:rPr lang="en-US" sz="900" dirty="0" err="1"/>
              <a:t>kontrakten</a:t>
            </a:r>
            <a:r>
              <a:rPr lang="en-US" sz="900" dirty="0"/>
              <a:t> med </a:t>
            </a:r>
            <a:r>
              <a:rPr lang="en-US" sz="900" dirty="0" err="1"/>
              <a:t>etablering</a:t>
            </a:r>
            <a:r>
              <a:rPr lang="en-US" sz="900" dirty="0"/>
              <a:t> av </a:t>
            </a:r>
            <a:r>
              <a:rPr lang="en-US" sz="900" dirty="0" err="1"/>
              <a:t>ny</a:t>
            </a:r>
            <a:r>
              <a:rPr lang="en-US" sz="900" dirty="0"/>
              <a:t> </a:t>
            </a:r>
            <a:r>
              <a:rPr lang="en-US" sz="900" dirty="0" err="1"/>
              <a:t>kulvert</a:t>
            </a:r>
            <a:r>
              <a:rPr lang="en-US" sz="900" dirty="0"/>
              <a:t> under Rv4 </a:t>
            </a:r>
            <a:r>
              <a:rPr lang="en-US" sz="900" dirty="0" err="1"/>
              <a:t>i</a:t>
            </a:r>
            <a:r>
              <a:rPr lang="en-US" sz="900" dirty="0"/>
              <a:t> </a:t>
            </a:r>
            <a:r>
              <a:rPr lang="en-US" sz="900" dirty="0" err="1"/>
              <a:t>Nittedal</a:t>
            </a:r>
            <a:r>
              <a:rPr lang="en-US" sz="900" dirty="0"/>
              <a:t>.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byggegrop</a:t>
            </a:r>
            <a:r>
              <a:rPr lang="en-US" sz="900" dirty="0"/>
              <a:t> med </a:t>
            </a:r>
            <a:r>
              <a:rPr lang="en-US" sz="900" dirty="0" err="1"/>
              <a:t>spunt</a:t>
            </a:r>
            <a:r>
              <a:rPr lang="en-US" sz="900" dirty="0"/>
              <a:t> </a:t>
            </a:r>
            <a:r>
              <a:rPr lang="en-US" sz="900" dirty="0" err="1"/>
              <a:t>ble</a:t>
            </a:r>
            <a:r>
              <a:rPr lang="en-US" sz="900" dirty="0"/>
              <a:t> </a:t>
            </a:r>
            <a:r>
              <a:rPr lang="en-US" sz="900" dirty="0" err="1"/>
              <a:t>etablert</a:t>
            </a:r>
            <a:r>
              <a:rPr lang="en-US" sz="900" dirty="0"/>
              <a:t>. For å </a:t>
            </a:r>
            <a:r>
              <a:rPr lang="en-US" sz="900" dirty="0" err="1"/>
              <a:t>forhindre</a:t>
            </a:r>
            <a:r>
              <a:rPr lang="en-US" sz="900" dirty="0"/>
              <a:t> </a:t>
            </a:r>
            <a:r>
              <a:rPr lang="en-US" sz="900" dirty="0" err="1"/>
              <a:t>vanninntrengning</a:t>
            </a:r>
            <a:r>
              <a:rPr lang="en-US" sz="900" dirty="0"/>
              <a:t> </a:t>
            </a:r>
            <a:r>
              <a:rPr lang="en-US" sz="900" dirty="0" err="1"/>
              <a:t>i</a:t>
            </a:r>
            <a:r>
              <a:rPr lang="en-US" sz="900" dirty="0"/>
              <a:t> </a:t>
            </a:r>
            <a:r>
              <a:rPr lang="en-US" sz="900" dirty="0" err="1"/>
              <a:t>byggegropen</a:t>
            </a:r>
            <a:r>
              <a:rPr lang="en-US" sz="900" dirty="0"/>
              <a:t> </a:t>
            </a:r>
            <a:r>
              <a:rPr lang="en-US" sz="900" dirty="0" err="1"/>
              <a:t>ble</a:t>
            </a:r>
            <a:r>
              <a:rPr lang="en-US" sz="900" dirty="0"/>
              <a:t> </a:t>
            </a:r>
            <a:r>
              <a:rPr lang="en-US" sz="900" dirty="0" err="1"/>
              <a:t>jetinjisering</a:t>
            </a:r>
            <a:r>
              <a:rPr lang="en-US" sz="900" dirty="0"/>
              <a:t> </a:t>
            </a:r>
            <a:r>
              <a:rPr lang="en-US" sz="900" dirty="0" err="1"/>
              <a:t>benyttet</a:t>
            </a:r>
            <a:r>
              <a:rPr lang="en-US" sz="900" dirty="0"/>
              <a:t> for å </a:t>
            </a:r>
            <a:r>
              <a:rPr lang="en-US" sz="900" dirty="0" err="1"/>
              <a:t>tette</a:t>
            </a:r>
            <a:r>
              <a:rPr lang="en-US" sz="900" dirty="0"/>
              <a:t> </a:t>
            </a:r>
            <a:r>
              <a:rPr lang="en-US" sz="900" dirty="0" err="1"/>
              <a:t>glipper</a:t>
            </a:r>
            <a:r>
              <a:rPr lang="en-US" sz="900" dirty="0"/>
              <a:t> </a:t>
            </a:r>
            <a:r>
              <a:rPr lang="en-US" sz="900" dirty="0" err="1"/>
              <a:t>mellom</a:t>
            </a:r>
            <a:r>
              <a:rPr lang="en-US" sz="900" dirty="0"/>
              <a:t> </a:t>
            </a:r>
            <a:r>
              <a:rPr lang="en-US" sz="900" dirty="0" err="1"/>
              <a:t>spunt</a:t>
            </a:r>
            <a:r>
              <a:rPr lang="en-US" sz="900" dirty="0"/>
              <a:t> og berg.</a:t>
            </a:r>
          </a:p>
          <a:p>
            <a:pPr algn="just"/>
            <a:r>
              <a:rPr lang="en-US" sz="1200" dirty="0" err="1"/>
              <a:t>Utfordringen</a:t>
            </a:r>
            <a:endParaRPr lang="en-US" sz="1200" dirty="0"/>
          </a:p>
          <a:p>
            <a:pPr lvl="1" algn="just"/>
            <a:r>
              <a:rPr lang="en-US" sz="900" dirty="0" err="1"/>
              <a:t>Utfordringen</a:t>
            </a:r>
            <a:r>
              <a:rPr lang="en-US" sz="900" dirty="0"/>
              <a:t> </a:t>
            </a:r>
            <a:r>
              <a:rPr lang="en-US" sz="900" dirty="0" err="1"/>
              <a:t>i</a:t>
            </a:r>
            <a:r>
              <a:rPr lang="en-US" sz="900" dirty="0"/>
              <a:t> </a:t>
            </a:r>
            <a:r>
              <a:rPr lang="en-US" sz="900" dirty="0" err="1"/>
              <a:t>dette</a:t>
            </a:r>
            <a:r>
              <a:rPr lang="en-US" sz="900" dirty="0"/>
              <a:t> </a:t>
            </a:r>
            <a:r>
              <a:rPr lang="en-US" sz="900" dirty="0" err="1"/>
              <a:t>prosjektet</a:t>
            </a:r>
            <a:r>
              <a:rPr lang="en-US" sz="900" dirty="0"/>
              <a:t> var </a:t>
            </a:r>
            <a:r>
              <a:rPr lang="en-US" sz="900" dirty="0" err="1"/>
              <a:t>hovedsakelig</a:t>
            </a:r>
            <a:r>
              <a:rPr lang="en-US" sz="900" dirty="0"/>
              <a:t> å </a:t>
            </a:r>
            <a:r>
              <a:rPr lang="en-US" sz="900" dirty="0" err="1"/>
              <a:t>sørge</a:t>
            </a:r>
            <a:r>
              <a:rPr lang="en-US" sz="900" dirty="0"/>
              <a:t> for at det </a:t>
            </a:r>
            <a:r>
              <a:rPr lang="en-US" sz="900" dirty="0" err="1"/>
              <a:t>ikke</a:t>
            </a:r>
            <a:r>
              <a:rPr lang="en-US" sz="900" dirty="0"/>
              <a:t> </a:t>
            </a:r>
            <a:r>
              <a:rPr lang="en-US" sz="900" dirty="0" err="1"/>
              <a:t>oppsto</a:t>
            </a:r>
            <a:r>
              <a:rPr lang="en-US" sz="900" dirty="0"/>
              <a:t> </a:t>
            </a:r>
            <a:r>
              <a:rPr lang="en-US" sz="900" dirty="0" err="1"/>
              <a:t>åpninger</a:t>
            </a:r>
            <a:r>
              <a:rPr lang="en-US" sz="900" dirty="0"/>
              <a:t> </a:t>
            </a:r>
            <a:r>
              <a:rPr lang="en-US" sz="900" dirty="0" err="1"/>
              <a:t>i</a:t>
            </a:r>
            <a:r>
              <a:rPr lang="en-US" sz="900" dirty="0"/>
              <a:t> </a:t>
            </a:r>
            <a:r>
              <a:rPr lang="en-US" sz="900" dirty="0" err="1"/>
              <a:t>jetpeleveggen</a:t>
            </a:r>
            <a:r>
              <a:rPr lang="en-US" sz="900" dirty="0"/>
              <a:t> </a:t>
            </a:r>
            <a:r>
              <a:rPr lang="en-US" sz="900" dirty="0" err="1"/>
              <a:t>grunnet</a:t>
            </a:r>
            <a:r>
              <a:rPr lang="en-US" sz="900" dirty="0"/>
              <a:t> </a:t>
            </a:r>
            <a:r>
              <a:rPr lang="en-US" sz="900" dirty="0" err="1"/>
              <a:t>større</a:t>
            </a:r>
            <a:r>
              <a:rPr lang="en-US" sz="900" dirty="0"/>
              <a:t> fall </a:t>
            </a:r>
            <a:r>
              <a:rPr lang="en-US" sz="900" dirty="0" err="1"/>
              <a:t>i</a:t>
            </a:r>
            <a:r>
              <a:rPr lang="en-US" sz="900" dirty="0"/>
              <a:t> </a:t>
            </a:r>
            <a:r>
              <a:rPr lang="en-US" sz="900" dirty="0" err="1"/>
              <a:t>nivået</a:t>
            </a:r>
            <a:r>
              <a:rPr lang="en-US" sz="900" dirty="0"/>
              <a:t> </a:t>
            </a:r>
            <a:r>
              <a:rPr lang="en-US" sz="900" dirty="0" err="1"/>
              <a:t>på</a:t>
            </a:r>
            <a:r>
              <a:rPr lang="en-US" sz="900" dirty="0"/>
              <a:t> berg. </a:t>
            </a:r>
          </a:p>
          <a:p>
            <a:pPr algn="just"/>
            <a:r>
              <a:rPr lang="en-US" sz="1200" dirty="0" err="1"/>
              <a:t>Løsningen</a:t>
            </a:r>
            <a:endParaRPr lang="en-US" sz="1200" dirty="0"/>
          </a:p>
          <a:p>
            <a:pPr lvl="1" algn="just"/>
            <a:r>
              <a:rPr lang="en-US" sz="900" dirty="0"/>
              <a:t>Keller </a:t>
            </a:r>
            <a:r>
              <a:rPr lang="en-US" sz="900" dirty="0" err="1"/>
              <a:t>etablerte</a:t>
            </a:r>
            <a:r>
              <a:rPr lang="en-US" sz="900" dirty="0"/>
              <a:t> </a:t>
            </a:r>
            <a:r>
              <a:rPr lang="en-US" sz="900" dirty="0" err="1"/>
              <a:t>rundt</a:t>
            </a:r>
            <a:r>
              <a:rPr lang="en-US" sz="900" dirty="0"/>
              <a:t> 140 </a:t>
            </a:r>
            <a:r>
              <a:rPr lang="en-US" sz="900" dirty="0" err="1"/>
              <a:t>peler</a:t>
            </a:r>
            <a:r>
              <a:rPr lang="en-US" sz="900" dirty="0"/>
              <a:t> med diameter 1,2 m </a:t>
            </a:r>
            <a:r>
              <a:rPr lang="en-US" sz="900" dirty="0" err="1"/>
              <a:t>i</a:t>
            </a:r>
            <a:r>
              <a:rPr lang="en-US" sz="900" dirty="0"/>
              <a:t> </a:t>
            </a:r>
            <a:r>
              <a:rPr lang="en-US" sz="900" dirty="0" err="1"/>
              <a:t>bunn</a:t>
            </a:r>
            <a:r>
              <a:rPr lang="en-US" sz="900" dirty="0"/>
              <a:t> av </a:t>
            </a:r>
            <a:r>
              <a:rPr lang="en-US" sz="900" dirty="0" err="1"/>
              <a:t>spunten</a:t>
            </a:r>
            <a:r>
              <a:rPr lang="en-US" sz="900" dirty="0"/>
              <a:t> mot </a:t>
            </a:r>
            <a:r>
              <a:rPr lang="en-US" sz="900" dirty="0" err="1"/>
              <a:t>overgangen</a:t>
            </a:r>
            <a:r>
              <a:rPr lang="en-US" sz="900" dirty="0"/>
              <a:t> </a:t>
            </a:r>
            <a:r>
              <a:rPr lang="en-US" sz="900" dirty="0" err="1"/>
              <a:t>til</a:t>
            </a:r>
            <a:r>
              <a:rPr lang="en-US" sz="900" dirty="0"/>
              <a:t> berg </a:t>
            </a:r>
            <a:r>
              <a:rPr lang="en-US" sz="900" dirty="0" err="1"/>
              <a:t>rundt</a:t>
            </a:r>
            <a:r>
              <a:rPr lang="en-US" sz="900" dirty="0"/>
              <a:t> hele </a:t>
            </a:r>
            <a:r>
              <a:rPr lang="en-US" sz="900" dirty="0" err="1"/>
              <a:t>byggegropen</a:t>
            </a:r>
            <a:r>
              <a:rPr lang="en-US" sz="900" dirty="0"/>
              <a:t>. </a:t>
            </a:r>
            <a:r>
              <a:rPr lang="en-US" sz="900" dirty="0" err="1"/>
              <a:t>Pelene</a:t>
            </a:r>
            <a:r>
              <a:rPr lang="en-US" sz="900" dirty="0"/>
              <a:t> var </a:t>
            </a:r>
            <a:r>
              <a:rPr lang="en-US" sz="900" dirty="0" err="1"/>
              <a:t>etablert</a:t>
            </a:r>
            <a:r>
              <a:rPr lang="en-US" sz="900" dirty="0"/>
              <a:t> med god overlap for å </a:t>
            </a:r>
            <a:r>
              <a:rPr lang="en-US" sz="900" dirty="0" err="1"/>
              <a:t>besørge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tett</a:t>
            </a:r>
            <a:r>
              <a:rPr lang="en-US" sz="900" dirty="0"/>
              <a:t> </a:t>
            </a:r>
            <a:r>
              <a:rPr lang="en-US" sz="900" dirty="0" err="1"/>
              <a:t>jetpelevegg</a:t>
            </a:r>
            <a:r>
              <a:rPr lang="en-US" sz="900" dirty="0"/>
              <a:t>. For å </a:t>
            </a:r>
            <a:r>
              <a:rPr lang="en-US" sz="900" dirty="0" err="1"/>
              <a:t>sørge</a:t>
            </a:r>
            <a:r>
              <a:rPr lang="en-US" sz="900" dirty="0"/>
              <a:t> for </a:t>
            </a:r>
            <a:r>
              <a:rPr lang="en-US" sz="900" dirty="0" err="1"/>
              <a:t>en</a:t>
            </a:r>
            <a:r>
              <a:rPr lang="en-US" sz="900" dirty="0"/>
              <a:t> god </a:t>
            </a:r>
            <a:r>
              <a:rPr lang="en-US" sz="900" dirty="0" err="1"/>
              <a:t>kontakt</a:t>
            </a:r>
            <a:r>
              <a:rPr lang="en-US" sz="900" dirty="0"/>
              <a:t> mot berg </a:t>
            </a:r>
            <a:r>
              <a:rPr lang="en-US" sz="900" dirty="0" err="1"/>
              <a:t>ble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spesiell</a:t>
            </a:r>
            <a:r>
              <a:rPr lang="en-US" sz="900" dirty="0"/>
              <a:t> monitor med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kombinasjon</a:t>
            </a:r>
            <a:r>
              <a:rPr lang="en-US" sz="900" dirty="0"/>
              <a:t> av </a:t>
            </a:r>
            <a:r>
              <a:rPr lang="en-US" sz="900" dirty="0" err="1"/>
              <a:t>nedadrettede</a:t>
            </a:r>
            <a:r>
              <a:rPr lang="en-US" sz="900" dirty="0"/>
              <a:t> </a:t>
            </a:r>
            <a:r>
              <a:rPr lang="en-US" sz="900" dirty="0" err="1"/>
              <a:t>dyser</a:t>
            </a:r>
            <a:r>
              <a:rPr lang="en-US" sz="900" dirty="0"/>
              <a:t> og </a:t>
            </a:r>
            <a:r>
              <a:rPr lang="en-US" sz="900" dirty="0" err="1"/>
              <a:t>horisontale</a:t>
            </a:r>
            <a:r>
              <a:rPr lang="en-US" sz="900" dirty="0"/>
              <a:t> </a:t>
            </a:r>
            <a:r>
              <a:rPr lang="en-US" sz="900" dirty="0" err="1"/>
              <a:t>dyser</a:t>
            </a:r>
            <a:r>
              <a:rPr lang="en-US" sz="900" dirty="0"/>
              <a:t> </a:t>
            </a:r>
            <a:r>
              <a:rPr lang="en-US" sz="900" dirty="0" err="1"/>
              <a:t>benyttet</a:t>
            </a:r>
            <a:r>
              <a:rPr lang="en-US" sz="900" dirty="0"/>
              <a:t>. </a:t>
            </a:r>
            <a:endParaRPr lang="el-GR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E613931-B13A-4148-98C0-EDFE14DE7F0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err="1"/>
              <a:t>Jetinjisering</a:t>
            </a:r>
            <a:r>
              <a:rPr lang="en-US" dirty="0"/>
              <a:t> for </a:t>
            </a:r>
            <a:r>
              <a:rPr lang="en-US" dirty="0" err="1"/>
              <a:t>tetting</a:t>
            </a:r>
            <a:r>
              <a:rPr lang="en-US" dirty="0"/>
              <a:t> </a:t>
            </a:r>
            <a:r>
              <a:rPr lang="en-US" dirty="0" err="1"/>
              <a:t>mellom</a:t>
            </a:r>
            <a:r>
              <a:rPr lang="en-US" dirty="0"/>
              <a:t> berg og </a:t>
            </a:r>
            <a:r>
              <a:rPr lang="en-US" dirty="0" err="1"/>
              <a:t>spunt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forbindelse</a:t>
            </a:r>
            <a:r>
              <a:rPr lang="en-US" dirty="0"/>
              <a:t> med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byggegrop</a:t>
            </a:r>
            <a:r>
              <a:rPr lang="en-US" dirty="0"/>
              <a:t> for </a:t>
            </a:r>
            <a:r>
              <a:rPr lang="en-US" dirty="0" err="1"/>
              <a:t>kulvert</a:t>
            </a:r>
            <a:r>
              <a:rPr lang="en-US" dirty="0"/>
              <a:t> I </a:t>
            </a:r>
            <a:r>
              <a:rPr lang="en-US" dirty="0" err="1"/>
              <a:t>Nittedal</a:t>
            </a:r>
            <a:endParaRPr lang="en-US" dirty="0"/>
          </a:p>
          <a:p>
            <a:r>
              <a:rPr lang="en-US" dirty="0"/>
              <a:t>Keller </a:t>
            </a:r>
            <a:r>
              <a:rPr lang="en-US" dirty="0" err="1"/>
              <a:t>installerte</a:t>
            </a:r>
            <a:r>
              <a:rPr lang="en-US" dirty="0"/>
              <a:t> </a:t>
            </a:r>
            <a:r>
              <a:rPr lang="en-US" dirty="0" err="1"/>
              <a:t>rundt</a:t>
            </a:r>
            <a:r>
              <a:rPr lang="en-US" dirty="0"/>
              <a:t> 140 </a:t>
            </a:r>
            <a:r>
              <a:rPr lang="en-US" dirty="0" err="1"/>
              <a:t>jetpeler</a:t>
            </a:r>
            <a:r>
              <a:rPr lang="en-US" dirty="0"/>
              <a:t> med diameter </a:t>
            </a:r>
            <a:r>
              <a:rPr lang="en-US" dirty="0" err="1"/>
              <a:t>på</a:t>
            </a:r>
            <a:r>
              <a:rPr lang="en-US" dirty="0"/>
              <a:t> 1,2 m og </a:t>
            </a:r>
            <a:r>
              <a:rPr lang="en-US" dirty="0" err="1"/>
              <a:t>varierende</a:t>
            </a:r>
            <a:r>
              <a:rPr lang="en-US" dirty="0"/>
              <a:t> </a:t>
            </a:r>
            <a:r>
              <a:rPr lang="en-US" dirty="0" err="1"/>
              <a:t>lengder</a:t>
            </a:r>
            <a:r>
              <a:rPr lang="en-US" dirty="0"/>
              <a:t> </a:t>
            </a:r>
            <a:r>
              <a:rPr lang="en-US" dirty="0" err="1"/>
              <a:t>mellom</a:t>
            </a:r>
            <a:r>
              <a:rPr lang="en-US" dirty="0"/>
              <a:t> 0,4 og 5 meter.  </a:t>
            </a:r>
          </a:p>
        </p:txBody>
      </p:sp>
      <p:sp>
        <p:nvSpPr>
          <p:cNvPr id="7" name="Undertittel 6">
            <a:extLst>
              <a:ext uri="{FF2B5EF4-FFF2-40B4-BE49-F238E27FC236}">
                <a16:creationId xmlns:a16="http://schemas.microsoft.com/office/drawing/2014/main" id="{432BD89F-9976-4A37-9A7A-821D48C4E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NITTEDAL</a:t>
            </a:r>
            <a:endParaRPr lang="en-US" dirty="0"/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828DC6AB-6BF7-4312-87C5-28E0D15B69BD}"/>
              </a:ext>
            </a:extLst>
          </p:cNvPr>
          <p:cNvSpPr txBox="1">
            <a:spLocks/>
          </p:cNvSpPr>
          <p:nvPr/>
        </p:nvSpPr>
        <p:spPr>
          <a:xfrm>
            <a:off x="316799" y="9792000"/>
            <a:ext cx="2166051" cy="75053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755989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lang="en-GB" sz="1000" b="0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7994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5989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82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976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Oppdragsgivers prosjektleder</a:t>
            </a:r>
          </a:p>
          <a:p>
            <a:r>
              <a:rPr lang="sv-SE" dirty="0"/>
              <a:t>Jan Erik Kvarberg</a:t>
            </a:r>
            <a:br>
              <a:rPr lang="sv-SE" b="1" dirty="0"/>
            </a:br>
            <a:br>
              <a:rPr lang="en-US" dirty="0"/>
            </a:br>
            <a:r>
              <a:rPr lang="en-US" dirty="0"/>
              <a:t>jan.kvarberg@anlegg-ost.no</a:t>
            </a:r>
            <a:endParaRPr lang="sv-SE" dirty="0"/>
          </a:p>
        </p:txBody>
      </p:sp>
      <p:sp>
        <p:nvSpPr>
          <p:cNvPr id="40" name="Text Placeholder 27">
            <a:extLst>
              <a:ext uri="{FF2B5EF4-FFF2-40B4-BE49-F238E27FC236}">
                <a16:creationId xmlns:a16="http://schemas.microsoft.com/office/drawing/2014/main" id="{1DFAA41C-3D58-4FBE-B82A-63A987E2ED44}"/>
              </a:ext>
            </a:extLst>
          </p:cNvPr>
          <p:cNvSpPr txBox="1">
            <a:spLocks/>
          </p:cNvSpPr>
          <p:nvPr/>
        </p:nvSpPr>
        <p:spPr>
          <a:xfrm>
            <a:off x="2326576" y="9792000"/>
            <a:ext cx="1931101" cy="75053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755989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lang="en-GB" sz="1000" b="0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7994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5989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82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976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 sz="900" b="1" dirty="0"/>
              <a:t>Startdato prosjekt:</a:t>
            </a:r>
            <a:br>
              <a:rPr lang="sv-SE" sz="900" b="1" dirty="0"/>
            </a:br>
            <a:r>
              <a:rPr lang="sv-SE" sz="900" dirty="0"/>
              <a:t>Juni 2020</a:t>
            </a:r>
          </a:p>
          <a:p>
            <a:pPr algn="r"/>
            <a:r>
              <a:rPr lang="sv-SE" sz="900" b="1" dirty="0"/>
              <a:t>Sluttdato prosjekt:</a:t>
            </a:r>
            <a:br>
              <a:rPr lang="sv-SE" sz="900" b="1" dirty="0"/>
            </a:br>
            <a:r>
              <a:rPr lang="sv-SE" sz="900" dirty="0"/>
              <a:t>Juni 2020</a:t>
            </a:r>
          </a:p>
        </p:txBody>
      </p:sp>
      <p:sp>
        <p:nvSpPr>
          <p:cNvPr id="59" name="Title 58">
            <a:extLst>
              <a:ext uri="{FF2B5EF4-FFF2-40B4-BE49-F238E27FC236}">
                <a16:creationId xmlns:a16="http://schemas.microsoft.com/office/drawing/2014/main" id="{AA9D9EA9-ABC5-4A8C-A59E-636637BC32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RV4 ELVETANGEN</a:t>
            </a:r>
            <a:endParaRPr lang="el-GR" dirty="0"/>
          </a:p>
        </p:txBody>
      </p:sp>
      <p:pic>
        <p:nvPicPr>
          <p:cNvPr id="4" name="Bilde 3" descr="Et bilde som inneholder utendørs, gjerde, vann, liten&#10;&#10;Automatisk generert beskrivelse">
            <a:extLst>
              <a:ext uri="{FF2B5EF4-FFF2-40B4-BE49-F238E27FC236}">
                <a16:creationId xmlns:a16="http://schemas.microsoft.com/office/drawing/2014/main" id="{4F3B9706-C9B5-4EBD-B915-0EEC8E9CCA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5" t="6645" r="5588" b="14691"/>
          <a:stretch/>
        </p:blipFill>
        <p:spPr>
          <a:xfrm>
            <a:off x="3874637" y="1849943"/>
            <a:ext cx="3505200" cy="2527300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D4D64F1D-180E-4930-BB0E-270C0949074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15344" y="730506"/>
            <a:ext cx="3185224" cy="137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71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16 Keller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3366"/>
      </a:accent1>
      <a:accent2>
        <a:srgbClr val="FDC600"/>
      </a:accent2>
      <a:accent3>
        <a:srgbClr val="6685A3"/>
      </a:accent3>
      <a:accent4>
        <a:srgbClr val="FEDD66"/>
      </a:accent4>
      <a:accent5>
        <a:srgbClr val="CCD6E0"/>
      </a:accent5>
      <a:accent6>
        <a:srgbClr val="FEE899"/>
      </a:accent6>
      <a:hlink>
        <a:srgbClr val="003366"/>
      </a:hlink>
      <a:folHlink>
        <a:srgbClr val="6685A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DDDA6760AED348929B15CCD66C784F" ma:contentTypeVersion="12" ma:contentTypeDescription="Opprett et nytt dokument." ma:contentTypeScope="" ma:versionID="008144195bfd25c197472772368bbd27">
  <xsd:schema xmlns:xsd="http://www.w3.org/2001/XMLSchema" xmlns:xs="http://www.w3.org/2001/XMLSchema" xmlns:p="http://schemas.microsoft.com/office/2006/metadata/properties" xmlns:ns2="238c5b81-6795-4400-a3c9-836daadf96b5" xmlns:ns3="d0a2752d-00d1-40bc-8b50-44f8cd1054fc" targetNamespace="http://schemas.microsoft.com/office/2006/metadata/properties" ma:root="true" ma:fieldsID="92912c9477bfbe2109106c73ce70411f" ns2:_="" ns3:_="">
    <xsd:import namespace="238c5b81-6795-4400-a3c9-836daadf96b5"/>
    <xsd:import namespace="d0a2752d-00d1-40bc-8b50-44f8cd1054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8c5b81-6795-4400-a3c9-836daadf96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a2752d-00d1-40bc-8b50-44f8cd1054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0543CA-7909-4C2B-8003-632C2000F4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8c5b81-6795-4400-a3c9-836daadf96b5"/>
    <ds:schemaRef ds:uri="d0a2752d-00d1-40bc-8b50-44f8cd1054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532CAE-41FA-4F22-927D-806917C282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432405-D65A-4A38-9E87-21158A6B9C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189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RV4 ELVETANGEN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Schleter, Marisa</dc:creator>
  <cp:lastModifiedBy>Njua, Agnes</cp:lastModifiedBy>
  <cp:revision>96</cp:revision>
  <cp:lastPrinted>2019-08-02T14:49:57Z</cp:lastPrinted>
  <dcterms:created xsi:type="dcterms:W3CDTF">2016-07-07T17:57:06Z</dcterms:created>
  <dcterms:modified xsi:type="dcterms:W3CDTF">2021-12-08T11:52:23Z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0x01010081DDDA6760AED348929B15CCD66C784F</vt:lpwstr>
  </property>
  <property fmtid="{D5CDD505-2E9C-101B-9397-08002B2CF9AE}" pid="3" name="TaxKeyword">
    <vt:lpwstr/>
  </property>
</Properties>
</file>