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2" r:id="rId5"/>
  </p:sldIdLst>
  <p:sldSz cx="7559675" cy="1069181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C197D8-DFF8-419F-AB66-9797AB052658}" v="1" dt="2021-11-25T07:53:40.9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773" autoAdjust="0"/>
    <p:restoredTop sz="94660"/>
  </p:normalViewPr>
  <p:slideViewPr>
    <p:cSldViewPr snapToGrid="0">
      <p:cViewPr>
        <p:scale>
          <a:sx n="70" d="100"/>
          <a:sy n="70" d="100"/>
        </p:scale>
        <p:origin x="1924" y="-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06T08:03:46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10 11394 0 0,'-1'0'4489'0'0,"1"-8"-5769"0"0,-2 7-752 0 0,-7 2 1272 0 0,3 6-689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06T08:03:47.9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48 15539 0 0,'2'1'5281'0'0,"-4"-1"-4320"0"0,-4-12-841 0 0,-5 3-744 0 0,2 2-321 0 0,2-4-399 0 0,2 5-560 0 0,2 3 1304 0 0,1 3-1001 0 0,1 4-671 0 0</inkml:trace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Horizonta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 userDrawn="1"/>
        </p:nvSpPr>
        <p:spPr>
          <a:xfrm>
            <a:off x="180000" y="4500000"/>
            <a:ext cx="5040000" cy="1440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Freeform 9"/>
          <p:cNvSpPr>
            <a:spLocks noChangeAspect="1"/>
          </p:cNvSpPr>
          <p:nvPr userDrawn="1"/>
        </p:nvSpPr>
        <p:spPr bwMode="auto">
          <a:xfrm>
            <a:off x="180000" y="4500000"/>
            <a:ext cx="5040000" cy="513657"/>
          </a:xfrm>
          <a:custGeom>
            <a:avLst/>
            <a:gdLst>
              <a:gd name="T0" fmla="*/ 3758 w 3758"/>
              <a:gd name="T1" fmla="*/ 0 h 383"/>
              <a:gd name="T2" fmla="*/ 118 w 3758"/>
              <a:gd name="T3" fmla="*/ 0 h 383"/>
              <a:gd name="T4" fmla="*/ 95 w 3758"/>
              <a:gd name="T5" fmla="*/ 0 h 383"/>
              <a:gd name="T6" fmla="*/ 0 w 3758"/>
              <a:gd name="T7" fmla="*/ 0 h 383"/>
              <a:gd name="T8" fmla="*/ 0 w 3758"/>
              <a:gd name="T9" fmla="*/ 190 h 383"/>
              <a:gd name="T10" fmla="*/ 0 w 3758"/>
              <a:gd name="T11" fmla="*/ 190 h 383"/>
              <a:gd name="T12" fmla="*/ 0 w 3758"/>
              <a:gd name="T13" fmla="*/ 190 h 383"/>
              <a:gd name="T14" fmla="*/ 95 w 3758"/>
              <a:gd name="T15" fmla="*/ 286 h 383"/>
              <a:gd name="T16" fmla="*/ 95 w 3758"/>
              <a:gd name="T17" fmla="*/ 286 h 383"/>
              <a:gd name="T18" fmla="*/ 189 w 3758"/>
              <a:gd name="T19" fmla="*/ 383 h 383"/>
              <a:gd name="T20" fmla="*/ 282 w 3758"/>
              <a:gd name="T21" fmla="*/ 286 h 383"/>
              <a:gd name="T22" fmla="*/ 3758 w 3758"/>
              <a:gd name="T23" fmla="*/ 286 h 383"/>
              <a:gd name="T24" fmla="*/ 3758 w 3758"/>
              <a:gd name="T25" fmla="*/ 0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758" h="383">
                <a:moveTo>
                  <a:pt x="3758" y="0"/>
                </a:moveTo>
                <a:lnTo>
                  <a:pt x="118" y="0"/>
                </a:lnTo>
                <a:lnTo>
                  <a:pt x="95" y="0"/>
                </a:lnTo>
                <a:lnTo>
                  <a:pt x="0" y="0"/>
                </a:lnTo>
                <a:lnTo>
                  <a:pt x="0" y="190"/>
                </a:lnTo>
                <a:lnTo>
                  <a:pt x="0" y="190"/>
                </a:lnTo>
                <a:lnTo>
                  <a:pt x="0" y="190"/>
                </a:lnTo>
                <a:lnTo>
                  <a:pt x="95" y="286"/>
                </a:lnTo>
                <a:lnTo>
                  <a:pt x="95" y="286"/>
                </a:lnTo>
                <a:lnTo>
                  <a:pt x="189" y="383"/>
                </a:lnTo>
                <a:lnTo>
                  <a:pt x="282" y="286"/>
                </a:lnTo>
                <a:lnTo>
                  <a:pt x="3758" y="286"/>
                </a:lnTo>
                <a:lnTo>
                  <a:pt x="3758" y="0"/>
                </a:lnTo>
                <a:close/>
              </a:path>
            </a:pathLst>
          </a:custGeom>
          <a:solidFill>
            <a:srgbClr val="FDC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5220000" y="4499999"/>
            <a:ext cx="2160000" cy="61918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buFontTx/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836075" y="339670"/>
            <a:ext cx="5543762" cy="291418"/>
          </a:xfrm>
        </p:spPr>
        <p:txBody>
          <a:bodyPr anchor="t">
            <a:noAutofit/>
          </a:bodyPr>
          <a:lstStyle>
            <a:lvl1pPr algn="r">
              <a:defRPr sz="1800" b="1" cap="all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Add project name IN ARIAL 18pt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36075" y="655321"/>
            <a:ext cx="5543762" cy="333357"/>
          </a:xfrm>
        </p:spPr>
        <p:txBody>
          <a:bodyPr>
            <a:noAutofit/>
          </a:bodyPr>
          <a:lstStyle>
            <a:lvl1pPr marL="0" indent="0" algn="r">
              <a:buNone/>
              <a:defRPr sz="1400" cap="all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24" indent="0" algn="ctr">
              <a:buNone/>
              <a:defRPr sz="1500"/>
            </a:lvl2pPr>
            <a:lvl3pPr marL="685850" indent="0" algn="ctr">
              <a:buNone/>
              <a:defRPr sz="1350"/>
            </a:lvl3pPr>
            <a:lvl4pPr marL="1028772" indent="0" algn="ctr">
              <a:buNone/>
              <a:defRPr sz="1200"/>
            </a:lvl4pPr>
            <a:lvl5pPr marL="1371696" indent="0" algn="ctr">
              <a:buNone/>
              <a:defRPr sz="1200"/>
            </a:lvl5pPr>
            <a:lvl6pPr marL="1714622" indent="0" algn="ctr">
              <a:buNone/>
              <a:defRPr sz="1200"/>
            </a:lvl6pPr>
            <a:lvl7pPr marL="2057546" indent="0" algn="ctr">
              <a:buNone/>
              <a:defRPr sz="1200"/>
            </a:lvl7pPr>
            <a:lvl8pPr marL="2400470" indent="0" algn="ctr">
              <a:buNone/>
              <a:defRPr sz="1200"/>
            </a:lvl8pPr>
            <a:lvl9pPr marL="2743395" indent="0" algn="ctr">
              <a:buNone/>
              <a:defRPr sz="1200"/>
            </a:lvl9pPr>
          </a:lstStyle>
          <a:p>
            <a:r>
              <a:rPr lang="en-US" dirty="0"/>
              <a:t>City/area, country in ARIAL 14pt</a:t>
            </a:r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5274918" y="7391526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client(s) in Arial 11 </a:t>
            </a:r>
            <a:r>
              <a:rPr lang="en-US" dirty="0" err="1"/>
              <a:t>pt</a:t>
            </a:r>
            <a:endParaRPr lang="en-GB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274916" y="7081270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Byggherre</a:t>
            </a:r>
            <a:endParaRPr lang="en-GB" sz="1100" b="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5274918" y="7897380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Hovedentreprenør</a:t>
            </a:r>
            <a:endParaRPr lang="en-GB" sz="1100" b="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5274916" y="4639764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Prosjekttype</a:t>
            </a:r>
            <a:endParaRPr lang="en-GB" sz="1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5274916" y="6267837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Marked</a:t>
            </a:r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5274918" y="8201856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contractor in Arial 11 </a:t>
            </a:r>
            <a:r>
              <a:rPr lang="en-US" dirty="0" err="1"/>
              <a:t>pt</a:t>
            </a:r>
            <a:endParaRPr lang="en-GB" dirty="0"/>
          </a:p>
        </p:txBody>
      </p:sp>
      <p:sp>
        <p:nvSpPr>
          <p:cNvPr id="19" name="Text Placehold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5274918" y="4938462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application in Arial 11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5274918" y="6564593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market in Arial 11 </a:t>
            </a:r>
            <a:r>
              <a:rPr lang="en-US" dirty="0" err="1"/>
              <a:t>pt</a:t>
            </a:r>
            <a:endParaRPr lang="en-GB" dirty="0"/>
          </a:p>
        </p:txBody>
      </p:sp>
      <p:sp>
        <p:nvSpPr>
          <p:cNvPr id="23" name="Picture Placeholder 41"/>
          <p:cNvSpPr>
            <a:spLocks noGrp="1"/>
          </p:cNvSpPr>
          <p:nvPr>
            <p:ph type="pic" sz="quarter" idx="21"/>
          </p:nvPr>
        </p:nvSpPr>
        <p:spPr>
          <a:xfrm>
            <a:off x="179837" y="1080000"/>
            <a:ext cx="7200000" cy="3420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24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5274918" y="9845049"/>
            <a:ext cx="2011680" cy="645881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business unit name (s) in Arial 11pt</a:t>
            </a:r>
          </a:p>
        </p:txBody>
      </p:sp>
      <p:sp>
        <p:nvSpPr>
          <p:cNvPr id="25" name="TextBox 24"/>
          <p:cNvSpPr txBox="1"/>
          <p:nvPr userDrawn="1"/>
        </p:nvSpPr>
        <p:spPr>
          <a:xfrm>
            <a:off x="5274916" y="9537959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Keller </a:t>
            </a:r>
            <a:r>
              <a:rPr lang="en-GB" sz="1100" b="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selskaper</a:t>
            </a:r>
            <a:endParaRPr lang="en-GB" sz="1100" b="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Placeholder 19"/>
          <p:cNvSpPr>
            <a:spLocks noGrp="1"/>
          </p:cNvSpPr>
          <p:nvPr>
            <p:ph type="body" sz="quarter" idx="26" hasCustomPrompt="1"/>
          </p:nvPr>
        </p:nvSpPr>
        <p:spPr>
          <a:xfrm>
            <a:off x="5274918" y="9020117"/>
            <a:ext cx="2011680" cy="493776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value if appropriate, or delete off slide master</a:t>
            </a:r>
            <a:endParaRPr lang="en-GB" dirty="0"/>
          </a:p>
        </p:txBody>
      </p:sp>
      <p:sp>
        <p:nvSpPr>
          <p:cNvPr id="27" name="TextBox 26"/>
          <p:cNvSpPr txBox="1"/>
          <p:nvPr userDrawn="1"/>
        </p:nvSpPr>
        <p:spPr>
          <a:xfrm>
            <a:off x="5274918" y="8711786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Kontraktsverdi</a:t>
            </a:r>
            <a:endParaRPr lang="en-GB" sz="1100" b="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179999" y="6048000"/>
            <a:ext cx="4932000" cy="3600000"/>
          </a:xfrm>
        </p:spPr>
        <p:txBody>
          <a:bodyPr tIns="91440" rIns="91440">
            <a:noAutofit/>
          </a:bodyPr>
          <a:lstStyle>
            <a:lvl1pPr marL="231790" indent="-231790">
              <a:buClr>
                <a:schemeClr val="accent2"/>
              </a:buClr>
              <a:buFont typeface="Arial" panose="020B0604020202020204" pitchFamily="34" charset="0"/>
              <a:buChar char="•"/>
              <a:defRPr sz="13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90" indent="0">
              <a:lnSpc>
                <a:spcPct val="114000"/>
              </a:lnSpc>
              <a:buFontTx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Click to edit Master text styles, Arial Bold 13 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en-US" dirty="0"/>
              <a:t>Second level, Arial 10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29" name="TextBox 28"/>
          <p:cNvSpPr txBox="1"/>
          <p:nvPr userDrawn="1"/>
        </p:nvSpPr>
        <p:spPr>
          <a:xfrm>
            <a:off x="5274916" y="5449174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Teknikk</a:t>
            </a:r>
            <a:endParaRPr lang="en-GB" sz="1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 Placeholder 19"/>
          <p:cNvSpPr>
            <a:spLocks noGrp="1"/>
          </p:cNvSpPr>
          <p:nvPr>
            <p:ph type="body" sz="quarter" idx="28" hasCustomPrompt="1"/>
          </p:nvPr>
        </p:nvSpPr>
        <p:spPr>
          <a:xfrm>
            <a:off x="5274918" y="5753844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technique in Arial 11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35" name="TextBox 34"/>
          <p:cNvSpPr txBox="1"/>
          <p:nvPr userDrawn="1"/>
        </p:nvSpPr>
        <p:spPr>
          <a:xfrm>
            <a:off x="324000" y="4554000"/>
            <a:ext cx="4412903" cy="29437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Nøkkelprestasjoner</a:t>
            </a:r>
            <a:endParaRPr lang="en-GB" sz="1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Placeholder 19"/>
          <p:cNvSpPr>
            <a:spLocks noGrp="1"/>
          </p:cNvSpPr>
          <p:nvPr>
            <p:ph type="body" sz="quarter" idx="20" hasCustomPrompt="1"/>
          </p:nvPr>
        </p:nvSpPr>
        <p:spPr>
          <a:xfrm>
            <a:off x="314896" y="4967999"/>
            <a:ext cx="4788000" cy="936000"/>
          </a:xfrm>
          <a:noFill/>
        </p:spPr>
        <p:txBody>
          <a:bodyPr wrap="square" rIns="45720">
            <a:noAutofit/>
          </a:bodyPr>
          <a:lstStyle>
            <a:lvl1pPr marL="171462" indent="-17146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2060"/>
              </a:buClr>
              <a:buFont typeface="Arial" panose="020B0604020202020204" pitchFamily="34" charset="0"/>
              <a:buChar char="•"/>
              <a:tabLst>
                <a:tab pos="177812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 Arial 10 </a:t>
            </a:r>
            <a:r>
              <a:rPr lang="en-US" dirty="0" err="1"/>
              <a:t>pt</a:t>
            </a:r>
            <a:r>
              <a:rPr lang="en-US" dirty="0"/>
              <a:t>, bullet point highlights / impressive outcomes.</a:t>
            </a:r>
            <a:endParaRPr lang="en-GB" dirty="0"/>
          </a:p>
        </p:txBody>
      </p:sp>
      <p:sp>
        <p:nvSpPr>
          <p:cNvPr id="47" name="Freeform 13"/>
          <p:cNvSpPr>
            <a:spLocks noChangeAspect="1"/>
          </p:cNvSpPr>
          <p:nvPr userDrawn="1"/>
        </p:nvSpPr>
        <p:spPr bwMode="auto">
          <a:xfrm>
            <a:off x="179837" y="9712260"/>
            <a:ext cx="5040000" cy="979553"/>
          </a:xfrm>
          <a:custGeom>
            <a:avLst/>
            <a:gdLst>
              <a:gd name="T0" fmla="*/ 3550 w 3756"/>
              <a:gd name="T1" fmla="*/ 105 h 730"/>
              <a:gd name="T2" fmla="*/ 3342 w 3756"/>
              <a:gd name="T3" fmla="*/ 315 h 730"/>
              <a:gd name="T4" fmla="*/ 3032 w 3756"/>
              <a:gd name="T5" fmla="*/ 0 h 730"/>
              <a:gd name="T6" fmla="*/ 0 w 3756"/>
              <a:gd name="T7" fmla="*/ 0 h 730"/>
              <a:gd name="T8" fmla="*/ 0 w 3756"/>
              <a:gd name="T9" fmla="*/ 730 h 730"/>
              <a:gd name="T10" fmla="*/ 3446 w 3756"/>
              <a:gd name="T11" fmla="*/ 730 h 730"/>
              <a:gd name="T12" fmla="*/ 3756 w 3756"/>
              <a:gd name="T13" fmla="*/ 730 h 730"/>
              <a:gd name="T14" fmla="*/ 3756 w 3756"/>
              <a:gd name="T15" fmla="*/ 105 h 730"/>
              <a:gd name="T16" fmla="*/ 3550 w 3756"/>
              <a:gd name="T17" fmla="*/ 105 h 7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56" h="730">
                <a:moveTo>
                  <a:pt x="3550" y="105"/>
                </a:moveTo>
                <a:lnTo>
                  <a:pt x="3342" y="315"/>
                </a:lnTo>
                <a:lnTo>
                  <a:pt x="3032" y="0"/>
                </a:lnTo>
                <a:lnTo>
                  <a:pt x="0" y="0"/>
                </a:lnTo>
                <a:lnTo>
                  <a:pt x="0" y="730"/>
                </a:lnTo>
                <a:lnTo>
                  <a:pt x="3446" y="730"/>
                </a:lnTo>
                <a:lnTo>
                  <a:pt x="3756" y="730"/>
                </a:lnTo>
                <a:lnTo>
                  <a:pt x="3756" y="105"/>
                </a:lnTo>
                <a:lnTo>
                  <a:pt x="3550" y="105"/>
                </a:lnTo>
                <a:close/>
              </a:path>
            </a:pathLst>
          </a:custGeom>
          <a:solidFill>
            <a:srgbClr val="CCD6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8" name="Picture 4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37" y="339670"/>
            <a:ext cx="1440000" cy="409700"/>
          </a:xfrm>
          <a:prstGeom prst="rect">
            <a:avLst/>
          </a:prstGeom>
        </p:spPr>
      </p:pic>
      <p:sp>
        <p:nvSpPr>
          <p:cNvPr id="49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316799" y="9792000"/>
            <a:ext cx="3780000" cy="750532"/>
          </a:xfrm>
        </p:spPr>
        <p:txBody>
          <a:bodyPr/>
          <a:lstStyle>
            <a:lvl1pPr marL="0" indent="0">
              <a:buNone/>
              <a:defRPr lang="en-GB" sz="1000" b="0" i="0" baseline="0">
                <a:effectLst/>
              </a:defRPr>
            </a:lvl1pPr>
            <a:lvl2pPr marL="377994" indent="0">
              <a:buNone/>
              <a:defRPr/>
            </a:lvl2pPr>
            <a:lvl3pPr marL="755989" indent="0">
              <a:buNone/>
              <a:defRPr/>
            </a:lvl3pPr>
            <a:lvl4pPr marL="1133982" indent="0">
              <a:buNone/>
              <a:defRPr/>
            </a:lvl4pPr>
            <a:lvl5pPr marL="1511976" indent="0">
              <a:buNone/>
              <a:defRPr/>
            </a:lvl5pPr>
          </a:lstStyle>
          <a:p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customer feedback in Arial 10 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quotes; including job title, type of client (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Commercial Director, Residential Developer) in Arial 10 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bold</a:t>
            </a:r>
          </a:p>
          <a:p>
            <a:endParaRPr lang="en-GB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37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5219837" y="4591322"/>
            <a:ext cx="2160000" cy="610049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buFontTx/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836238" y="339670"/>
            <a:ext cx="5543762" cy="291418"/>
          </a:xfrm>
        </p:spPr>
        <p:txBody>
          <a:bodyPr anchor="t">
            <a:noAutofit/>
          </a:bodyPr>
          <a:lstStyle>
            <a:lvl1pPr algn="r">
              <a:defRPr sz="1800" b="1" cap="all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Add project name IN ARIAL 18pt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36238" y="655321"/>
            <a:ext cx="5543762" cy="333357"/>
          </a:xfrm>
        </p:spPr>
        <p:txBody>
          <a:bodyPr>
            <a:noAutofit/>
          </a:bodyPr>
          <a:lstStyle>
            <a:lvl1pPr marL="0" indent="0" algn="r">
              <a:buNone/>
              <a:defRPr sz="1400" cap="all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24" indent="0" algn="ctr">
              <a:buNone/>
              <a:defRPr sz="1500"/>
            </a:lvl2pPr>
            <a:lvl3pPr marL="685850" indent="0" algn="ctr">
              <a:buNone/>
              <a:defRPr sz="1350"/>
            </a:lvl3pPr>
            <a:lvl4pPr marL="1028772" indent="0" algn="ctr">
              <a:buNone/>
              <a:defRPr sz="1200"/>
            </a:lvl4pPr>
            <a:lvl5pPr marL="1371696" indent="0" algn="ctr">
              <a:buNone/>
              <a:defRPr sz="1200"/>
            </a:lvl5pPr>
            <a:lvl6pPr marL="1714622" indent="0" algn="ctr">
              <a:buNone/>
              <a:defRPr sz="1200"/>
            </a:lvl6pPr>
            <a:lvl7pPr marL="2057546" indent="0" algn="ctr">
              <a:buNone/>
              <a:defRPr sz="1200"/>
            </a:lvl7pPr>
            <a:lvl8pPr marL="2400470" indent="0" algn="ctr">
              <a:buNone/>
              <a:defRPr sz="1200"/>
            </a:lvl8pPr>
            <a:lvl9pPr marL="2743395" indent="0" algn="ctr">
              <a:buNone/>
              <a:defRPr sz="1200"/>
            </a:lvl9pPr>
          </a:lstStyle>
          <a:p>
            <a:r>
              <a:rPr lang="en-US" dirty="0"/>
              <a:t>City/area, country in ARIAL 14pt</a:t>
            </a:r>
          </a:p>
        </p:txBody>
      </p:sp>
      <p:sp>
        <p:nvSpPr>
          <p:cNvPr id="23" name="Picture Placeholder 41"/>
          <p:cNvSpPr>
            <a:spLocks noGrp="1"/>
          </p:cNvSpPr>
          <p:nvPr>
            <p:ph type="pic" sz="quarter" idx="21"/>
          </p:nvPr>
        </p:nvSpPr>
        <p:spPr>
          <a:xfrm>
            <a:off x="179836" y="1080000"/>
            <a:ext cx="7200164" cy="3420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179999" y="4591322"/>
            <a:ext cx="4932000" cy="5056678"/>
          </a:xfrm>
        </p:spPr>
        <p:txBody>
          <a:bodyPr tIns="91440" rIns="91440">
            <a:noAutofit/>
          </a:bodyPr>
          <a:lstStyle>
            <a:lvl1pPr marL="0" indent="0">
              <a:buClr>
                <a:schemeClr val="accent2"/>
              </a:buClr>
              <a:buFont typeface="Arial" panose="020B0604020202020204" pitchFamily="34" charset="0"/>
              <a:buNone/>
              <a:defRPr sz="13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90" indent="0">
              <a:lnSpc>
                <a:spcPct val="114000"/>
              </a:lnSpc>
              <a:buFontTx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Continuation Page only</a:t>
            </a:r>
          </a:p>
          <a:p>
            <a:pPr lvl="1"/>
            <a:r>
              <a:rPr lang="en-US" dirty="0"/>
              <a:t>Second level, Arial 10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47" name="Freeform 13"/>
          <p:cNvSpPr>
            <a:spLocks noChangeAspect="1"/>
          </p:cNvSpPr>
          <p:nvPr userDrawn="1"/>
        </p:nvSpPr>
        <p:spPr bwMode="auto">
          <a:xfrm>
            <a:off x="179837" y="9712260"/>
            <a:ext cx="5040000" cy="979553"/>
          </a:xfrm>
          <a:custGeom>
            <a:avLst/>
            <a:gdLst>
              <a:gd name="T0" fmla="*/ 3550 w 3756"/>
              <a:gd name="T1" fmla="*/ 105 h 730"/>
              <a:gd name="T2" fmla="*/ 3342 w 3756"/>
              <a:gd name="T3" fmla="*/ 315 h 730"/>
              <a:gd name="T4" fmla="*/ 3032 w 3756"/>
              <a:gd name="T5" fmla="*/ 0 h 730"/>
              <a:gd name="T6" fmla="*/ 0 w 3756"/>
              <a:gd name="T7" fmla="*/ 0 h 730"/>
              <a:gd name="T8" fmla="*/ 0 w 3756"/>
              <a:gd name="T9" fmla="*/ 730 h 730"/>
              <a:gd name="T10" fmla="*/ 3446 w 3756"/>
              <a:gd name="T11" fmla="*/ 730 h 730"/>
              <a:gd name="T12" fmla="*/ 3756 w 3756"/>
              <a:gd name="T13" fmla="*/ 730 h 730"/>
              <a:gd name="T14" fmla="*/ 3756 w 3756"/>
              <a:gd name="T15" fmla="*/ 105 h 730"/>
              <a:gd name="T16" fmla="*/ 3550 w 3756"/>
              <a:gd name="T17" fmla="*/ 105 h 7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56" h="730">
                <a:moveTo>
                  <a:pt x="3550" y="105"/>
                </a:moveTo>
                <a:lnTo>
                  <a:pt x="3342" y="315"/>
                </a:lnTo>
                <a:lnTo>
                  <a:pt x="3032" y="0"/>
                </a:lnTo>
                <a:lnTo>
                  <a:pt x="0" y="0"/>
                </a:lnTo>
                <a:lnTo>
                  <a:pt x="0" y="730"/>
                </a:lnTo>
                <a:lnTo>
                  <a:pt x="3446" y="730"/>
                </a:lnTo>
                <a:lnTo>
                  <a:pt x="3756" y="730"/>
                </a:lnTo>
                <a:lnTo>
                  <a:pt x="3756" y="105"/>
                </a:lnTo>
                <a:lnTo>
                  <a:pt x="3550" y="105"/>
                </a:lnTo>
                <a:close/>
              </a:path>
            </a:pathLst>
          </a:custGeom>
          <a:solidFill>
            <a:srgbClr val="CCD6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37" y="339670"/>
            <a:ext cx="1440000" cy="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177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Vertica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 userDrawn="1"/>
        </p:nvSpPr>
        <p:spPr>
          <a:xfrm>
            <a:off x="5219837" y="1080000"/>
            <a:ext cx="2160000" cy="3419324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Freeform 9"/>
          <p:cNvSpPr>
            <a:spLocks noChangeAspect="1"/>
          </p:cNvSpPr>
          <p:nvPr userDrawn="1"/>
        </p:nvSpPr>
        <p:spPr bwMode="auto">
          <a:xfrm>
            <a:off x="5219838" y="1078348"/>
            <a:ext cx="2163574" cy="513657"/>
          </a:xfrm>
          <a:custGeom>
            <a:avLst/>
            <a:gdLst>
              <a:gd name="T0" fmla="*/ 3758 w 3758"/>
              <a:gd name="T1" fmla="*/ 0 h 383"/>
              <a:gd name="T2" fmla="*/ 118 w 3758"/>
              <a:gd name="T3" fmla="*/ 0 h 383"/>
              <a:gd name="T4" fmla="*/ 95 w 3758"/>
              <a:gd name="T5" fmla="*/ 0 h 383"/>
              <a:gd name="T6" fmla="*/ 0 w 3758"/>
              <a:gd name="T7" fmla="*/ 0 h 383"/>
              <a:gd name="T8" fmla="*/ 0 w 3758"/>
              <a:gd name="T9" fmla="*/ 190 h 383"/>
              <a:gd name="T10" fmla="*/ 0 w 3758"/>
              <a:gd name="T11" fmla="*/ 190 h 383"/>
              <a:gd name="T12" fmla="*/ 0 w 3758"/>
              <a:gd name="T13" fmla="*/ 190 h 383"/>
              <a:gd name="T14" fmla="*/ 95 w 3758"/>
              <a:gd name="T15" fmla="*/ 286 h 383"/>
              <a:gd name="T16" fmla="*/ 95 w 3758"/>
              <a:gd name="T17" fmla="*/ 286 h 383"/>
              <a:gd name="T18" fmla="*/ 189 w 3758"/>
              <a:gd name="T19" fmla="*/ 383 h 383"/>
              <a:gd name="T20" fmla="*/ 282 w 3758"/>
              <a:gd name="T21" fmla="*/ 286 h 383"/>
              <a:gd name="T22" fmla="*/ 3758 w 3758"/>
              <a:gd name="T23" fmla="*/ 286 h 383"/>
              <a:gd name="T24" fmla="*/ 3758 w 3758"/>
              <a:gd name="T25" fmla="*/ 0 h 383"/>
              <a:gd name="connsiteX0" fmla="*/ 10000 w 10000"/>
              <a:gd name="connsiteY0" fmla="*/ 0 h 10000"/>
              <a:gd name="connsiteX1" fmla="*/ 314 w 10000"/>
              <a:gd name="connsiteY1" fmla="*/ 0 h 10000"/>
              <a:gd name="connsiteX2" fmla="*/ 253 w 10000"/>
              <a:gd name="connsiteY2" fmla="*/ 0 h 10000"/>
              <a:gd name="connsiteX3" fmla="*/ 0 w 10000"/>
              <a:gd name="connsiteY3" fmla="*/ 0 h 10000"/>
              <a:gd name="connsiteX4" fmla="*/ 0 w 10000"/>
              <a:gd name="connsiteY4" fmla="*/ 4961 h 10000"/>
              <a:gd name="connsiteX5" fmla="*/ 0 w 10000"/>
              <a:gd name="connsiteY5" fmla="*/ 4961 h 10000"/>
              <a:gd name="connsiteX6" fmla="*/ 0 w 10000"/>
              <a:gd name="connsiteY6" fmla="*/ 4961 h 10000"/>
              <a:gd name="connsiteX7" fmla="*/ 253 w 10000"/>
              <a:gd name="connsiteY7" fmla="*/ 7467 h 10000"/>
              <a:gd name="connsiteX8" fmla="*/ 253 w 10000"/>
              <a:gd name="connsiteY8" fmla="*/ 7467 h 10000"/>
              <a:gd name="connsiteX9" fmla="*/ 503 w 10000"/>
              <a:gd name="connsiteY9" fmla="*/ 10000 h 10000"/>
              <a:gd name="connsiteX10" fmla="*/ 750 w 10000"/>
              <a:gd name="connsiteY10" fmla="*/ 7467 h 10000"/>
              <a:gd name="connsiteX11" fmla="*/ 10000 w 10000"/>
              <a:gd name="connsiteY11" fmla="*/ 7467 h 10000"/>
              <a:gd name="connsiteX12" fmla="*/ 10000 w 10000"/>
              <a:gd name="connsiteY12" fmla="*/ 0 h 10000"/>
              <a:gd name="connsiteX0" fmla="*/ 10000 w 10000"/>
              <a:gd name="connsiteY0" fmla="*/ 0 h 10000"/>
              <a:gd name="connsiteX1" fmla="*/ 314 w 10000"/>
              <a:gd name="connsiteY1" fmla="*/ 0 h 10000"/>
              <a:gd name="connsiteX2" fmla="*/ 253 w 10000"/>
              <a:gd name="connsiteY2" fmla="*/ 0 h 10000"/>
              <a:gd name="connsiteX3" fmla="*/ 0 w 10000"/>
              <a:gd name="connsiteY3" fmla="*/ 0 h 10000"/>
              <a:gd name="connsiteX4" fmla="*/ 0 w 10000"/>
              <a:gd name="connsiteY4" fmla="*/ 4961 h 10000"/>
              <a:gd name="connsiteX5" fmla="*/ 0 w 10000"/>
              <a:gd name="connsiteY5" fmla="*/ 4961 h 10000"/>
              <a:gd name="connsiteX6" fmla="*/ 0 w 10000"/>
              <a:gd name="connsiteY6" fmla="*/ 4961 h 10000"/>
              <a:gd name="connsiteX7" fmla="*/ 253 w 10000"/>
              <a:gd name="connsiteY7" fmla="*/ 7467 h 10000"/>
              <a:gd name="connsiteX8" fmla="*/ 253 w 10000"/>
              <a:gd name="connsiteY8" fmla="*/ 7467 h 10000"/>
              <a:gd name="connsiteX9" fmla="*/ 503 w 10000"/>
              <a:gd name="connsiteY9" fmla="*/ 10000 h 10000"/>
              <a:gd name="connsiteX10" fmla="*/ 750 w 10000"/>
              <a:gd name="connsiteY10" fmla="*/ 7467 h 10000"/>
              <a:gd name="connsiteX11" fmla="*/ 10000 w 10000"/>
              <a:gd name="connsiteY11" fmla="*/ 7467 h 10000"/>
              <a:gd name="connsiteX12" fmla="*/ 10000 w 10000"/>
              <a:gd name="connsiteY12" fmla="*/ 0 h 10000"/>
              <a:gd name="connsiteX0" fmla="*/ 10000 w 10000"/>
              <a:gd name="connsiteY0" fmla="*/ 0 h 10000"/>
              <a:gd name="connsiteX1" fmla="*/ 314 w 10000"/>
              <a:gd name="connsiteY1" fmla="*/ 0 h 10000"/>
              <a:gd name="connsiteX2" fmla="*/ 253 w 10000"/>
              <a:gd name="connsiteY2" fmla="*/ 0 h 10000"/>
              <a:gd name="connsiteX3" fmla="*/ 0 w 10000"/>
              <a:gd name="connsiteY3" fmla="*/ 0 h 10000"/>
              <a:gd name="connsiteX4" fmla="*/ 0 w 10000"/>
              <a:gd name="connsiteY4" fmla="*/ 4961 h 10000"/>
              <a:gd name="connsiteX5" fmla="*/ 0 w 10000"/>
              <a:gd name="connsiteY5" fmla="*/ 4961 h 10000"/>
              <a:gd name="connsiteX6" fmla="*/ 0 w 10000"/>
              <a:gd name="connsiteY6" fmla="*/ 4961 h 10000"/>
              <a:gd name="connsiteX7" fmla="*/ 253 w 10000"/>
              <a:gd name="connsiteY7" fmla="*/ 7467 h 10000"/>
              <a:gd name="connsiteX8" fmla="*/ 253 w 10000"/>
              <a:gd name="connsiteY8" fmla="*/ 7467 h 10000"/>
              <a:gd name="connsiteX9" fmla="*/ 503 w 10000"/>
              <a:gd name="connsiteY9" fmla="*/ 10000 h 10000"/>
              <a:gd name="connsiteX10" fmla="*/ 750 w 10000"/>
              <a:gd name="connsiteY10" fmla="*/ 7467 h 10000"/>
              <a:gd name="connsiteX11" fmla="*/ 10000 w 10000"/>
              <a:gd name="connsiteY11" fmla="*/ 7467 h 10000"/>
              <a:gd name="connsiteX12" fmla="*/ 10000 w 10000"/>
              <a:gd name="connsiteY12" fmla="*/ 0 h 10000"/>
              <a:gd name="connsiteX0" fmla="*/ 3962 w 10000"/>
              <a:gd name="connsiteY0" fmla="*/ 0 h 10000"/>
              <a:gd name="connsiteX1" fmla="*/ 314 w 10000"/>
              <a:gd name="connsiteY1" fmla="*/ 0 h 10000"/>
              <a:gd name="connsiteX2" fmla="*/ 253 w 10000"/>
              <a:gd name="connsiteY2" fmla="*/ 0 h 10000"/>
              <a:gd name="connsiteX3" fmla="*/ 0 w 10000"/>
              <a:gd name="connsiteY3" fmla="*/ 0 h 10000"/>
              <a:gd name="connsiteX4" fmla="*/ 0 w 10000"/>
              <a:gd name="connsiteY4" fmla="*/ 4961 h 10000"/>
              <a:gd name="connsiteX5" fmla="*/ 0 w 10000"/>
              <a:gd name="connsiteY5" fmla="*/ 4961 h 10000"/>
              <a:gd name="connsiteX6" fmla="*/ 0 w 10000"/>
              <a:gd name="connsiteY6" fmla="*/ 4961 h 10000"/>
              <a:gd name="connsiteX7" fmla="*/ 253 w 10000"/>
              <a:gd name="connsiteY7" fmla="*/ 7467 h 10000"/>
              <a:gd name="connsiteX8" fmla="*/ 253 w 10000"/>
              <a:gd name="connsiteY8" fmla="*/ 7467 h 10000"/>
              <a:gd name="connsiteX9" fmla="*/ 503 w 10000"/>
              <a:gd name="connsiteY9" fmla="*/ 10000 h 10000"/>
              <a:gd name="connsiteX10" fmla="*/ 750 w 10000"/>
              <a:gd name="connsiteY10" fmla="*/ 7467 h 10000"/>
              <a:gd name="connsiteX11" fmla="*/ 10000 w 10000"/>
              <a:gd name="connsiteY11" fmla="*/ 7467 h 10000"/>
              <a:gd name="connsiteX12" fmla="*/ 3962 w 10000"/>
              <a:gd name="connsiteY12" fmla="*/ 0 h 10000"/>
              <a:gd name="connsiteX0" fmla="*/ 3962 w 4274"/>
              <a:gd name="connsiteY0" fmla="*/ 0 h 10000"/>
              <a:gd name="connsiteX1" fmla="*/ 314 w 4274"/>
              <a:gd name="connsiteY1" fmla="*/ 0 h 10000"/>
              <a:gd name="connsiteX2" fmla="*/ 253 w 4274"/>
              <a:gd name="connsiteY2" fmla="*/ 0 h 10000"/>
              <a:gd name="connsiteX3" fmla="*/ 0 w 4274"/>
              <a:gd name="connsiteY3" fmla="*/ 0 h 10000"/>
              <a:gd name="connsiteX4" fmla="*/ 0 w 4274"/>
              <a:gd name="connsiteY4" fmla="*/ 4961 h 10000"/>
              <a:gd name="connsiteX5" fmla="*/ 0 w 4274"/>
              <a:gd name="connsiteY5" fmla="*/ 4961 h 10000"/>
              <a:gd name="connsiteX6" fmla="*/ 0 w 4274"/>
              <a:gd name="connsiteY6" fmla="*/ 4961 h 10000"/>
              <a:gd name="connsiteX7" fmla="*/ 253 w 4274"/>
              <a:gd name="connsiteY7" fmla="*/ 7467 h 10000"/>
              <a:gd name="connsiteX8" fmla="*/ 253 w 4274"/>
              <a:gd name="connsiteY8" fmla="*/ 7467 h 10000"/>
              <a:gd name="connsiteX9" fmla="*/ 503 w 4274"/>
              <a:gd name="connsiteY9" fmla="*/ 10000 h 10000"/>
              <a:gd name="connsiteX10" fmla="*/ 750 w 4274"/>
              <a:gd name="connsiteY10" fmla="*/ 7467 h 10000"/>
              <a:gd name="connsiteX11" fmla="*/ 4274 w 4274"/>
              <a:gd name="connsiteY11" fmla="*/ 7467 h 10000"/>
              <a:gd name="connsiteX12" fmla="*/ 3962 w 4274"/>
              <a:gd name="connsiteY12" fmla="*/ 0 h 10000"/>
              <a:gd name="connsiteX0" fmla="*/ 9977 w 10000"/>
              <a:gd name="connsiteY0" fmla="*/ 0 h 10000"/>
              <a:gd name="connsiteX1" fmla="*/ 735 w 10000"/>
              <a:gd name="connsiteY1" fmla="*/ 0 h 10000"/>
              <a:gd name="connsiteX2" fmla="*/ 592 w 10000"/>
              <a:gd name="connsiteY2" fmla="*/ 0 h 10000"/>
              <a:gd name="connsiteX3" fmla="*/ 0 w 10000"/>
              <a:gd name="connsiteY3" fmla="*/ 0 h 10000"/>
              <a:gd name="connsiteX4" fmla="*/ 0 w 10000"/>
              <a:gd name="connsiteY4" fmla="*/ 4961 h 10000"/>
              <a:gd name="connsiteX5" fmla="*/ 0 w 10000"/>
              <a:gd name="connsiteY5" fmla="*/ 4961 h 10000"/>
              <a:gd name="connsiteX6" fmla="*/ 0 w 10000"/>
              <a:gd name="connsiteY6" fmla="*/ 4961 h 10000"/>
              <a:gd name="connsiteX7" fmla="*/ 592 w 10000"/>
              <a:gd name="connsiteY7" fmla="*/ 7467 h 10000"/>
              <a:gd name="connsiteX8" fmla="*/ 592 w 10000"/>
              <a:gd name="connsiteY8" fmla="*/ 7467 h 10000"/>
              <a:gd name="connsiteX9" fmla="*/ 1177 w 10000"/>
              <a:gd name="connsiteY9" fmla="*/ 10000 h 10000"/>
              <a:gd name="connsiteX10" fmla="*/ 1755 w 10000"/>
              <a:gd name="connsiteY10" fmla="*/ 7467 h 10000"/>
              <a:gd name="connsiteX11" fmla="*/ 10000 w 10000"/>
              <a:gd name="connsiteY11" fmla="*/ 7467 h 10000"/>
              <a:gd name="connsiteX12" fmla="*/ 9977 w 10000"/>
              <a:gd name="connsiteY12" fmla="*/ 0 h 10000"/>
              <a:gd name="connsiteX0" fmla="*/ 9977 w 10022"/>
              <a:gd name="connsiteY0" fmla="*/ 0 h 10000"/>
              <a:gd name="connsiteX1" fmla="*/ 735 w 10022"/>
              <a:gd name="connsiteY1" fmla="*/ 0 h 10000"/>
              <a:gd name="connsiteX2" fmla="*/ 592 w 10022"/>
              <a:gd name="connsiteY2" fmla="*/ 0 h 10000"/>
              <a:gd name="connsiteX3" fmla="*/ 0 w 10022"/>
              <a:gd name="connsiteY3" fmla="*/ 0 h 10000"/>
              <a:gd name="connsiteX4" fmla="*/ 0 w 10022"/>
              <a:gd name="connsiteY4" fmla="*/ 4961 h 10000"/>
              <a:gd name="connsiteX5" fmla="*/ 0 w 10022"/>
              <a:gd name="connsiteY5" fmla="*/ 4961 h 10000"/>
              <a:gd name="connsiteX6" fmla="*/ 0 w 10022"/>
              <a:gd name="connsiteY6" fmla="*/ 4961 h 10000"/>
              <a:gd name="connsiteX7" fmla="*/ 592 w 10022"/>
              <a:gd name="connsiteY7" fmla="*/ 7467 h 10000"/>
              <a:gd name="connsiteX8" fmla="*/ 592 w 10022"/>
              <a:gd name="connsiteY8" fmla="*/ 7467 h 10000"/>
              <a:gd name="connsiteX9" fmla="*/ 1177 w 10022"/>
              <a:gd name="connsiteY9" fmla="*/ 10000 h 10000"/>
              <a:gd name="connsiteX10" fmla="*/ 1755 w 10022"/>
              <a:gd name="connsiteY10" fmla="*/ 7467 h 10000"/>
              <a:gd name="connsiteX11" fmla="*/ 10022 w 10022"/>
              <a:gd name="connsiteY11" fmla="*/ 7467 h 10000"/>
              <a:gd name="connsiteX12" fmla="*/ 9977 w 10022"/>
              <a:gd name="connsiteY12" fmla="*/ 0 h 10000"/>
              <a:gd name="connsiteX0" fmla="*/ 10065 w 10065"/>
              <a:gd name="connsiteY0" fmla="*/ 0 h 10000"/>
              <a:gd name="connsiteX1" fmla="*/ 735 w 10065"/>
              <a:gd name="connsiteY1" fmla="*/ 0 h 10000"/>
              <a:gd name="connsiteX2" fmla="*/ 592 w 10065"/>
              <a:gd name="connsiteY2" fmla="*/ 0 h 10000"/>
              <a:gd name="connsiteX3" fmla="*/ 0 w 10065"/>
              <a:gd name="connsiteY3" fmla="*/ 0 h 10000"/>
              <a:gd name="connsiteX4" fmla="*/ 0 w 10065"/>
              <a:gd name="connsiteY4" fmla="*/ 4961 h 10000"/>
              <a:gd name="connsiteX5" fmla="*/ 0 w 10065"/>
              <a:gd name="connsiteY5" fmla="*/ 4961 h 10000"/>
              <a:gd name="connsiteX6" fmla="*/ 0 w 10065"/>
              <a:gd name="connsiteY6" fmla="*/ 4961 h 10000"/>
              <a:gd name="connsiteX7" fmla="*/ 592 w 10065"/>
              <a:gd name="connsiteY7" fmla="*/ 7467 h 10000"/>
              <a:gd name="connsiteX8" fmla="*/ 592 w 10065"/>
              <a:gd name="connsiteY8" fmla="*/ 7467 h 10000"/>
              <a:gd name="connsiteX9" fmla="*/ 1177 w 10065"/>
              <a:gd name="connsiteY9" fmla="*/ 10000 h 10000"/>
              <a:gd name="connsiteX10" fmla="*/ 1755 w 10065"/>
              <a:gd name="connsiteY10" fmla="*/ 7467 h 10000"/>
              <a:gd name="connsiteX11" fmla="*/ 10022 w 10065"/>
              <a:gd name="connsiteY11" fmla="*/ 7467 h 10000"/>
              <a:gd name="connsiteX12" fmla="*/ 10065 w 10065"/>
              <a:gd name="connsiteY12" fmla="*/ 0 h 10000"/>
              <a:gd name="connsiteX0" fmla="*/ 10043 w 10044"/>
              <a:gd name="connsiteY0" fmla="*/ 0 h 10000"/>
              <a:gd name="connsiteX1" fmla="*/ 735 w 10044"/>
              <a:gd name="connsiteY1" fmla="*/ 0 h 10000"/>
              <a:gd name="connsiteX2" fmla="*/ 592 w 10044"/>
              <a:gd name="connsiteY2" fmla="*/ 0 h 10000"/>
              <a:gd name="connsiteX3" fmla="*/ 0 w 10044"/>
              <a:gd name="connsiteY3" fmla="*/ 0 h 10000"/>
              <a:gd name="connsiteX4" fmla="*/ 0 w 10044"/>
              <a:gd name="connsiteY4" fmla="*/ 4961 h 10000"/>
              <a:gd name="connsiteX5" fmla="*/ 0 w 10044"/>
              <a:gd name="connsiteY5" fmla="*/ 4961 h 10000"/>
              <a:gd name="connsiteX6" fmla="*/ 0 w 10044"/>
              <a:gd name="connsiteY6" fmla="*/ 4961 h 10000"/>
              <a:gd name="connsiteX7" fmla="*/ 592 w 10044"/>
              <a:gd name="connsiteY7" fmla="*/ 7467 h 10000"/>
              <a:gd name="connsiteX8" fmla="*/ 592 w 10044"/>
              <a:gd name="connsiteY8" fmla="*/ 7467 h 10000"/>
              <a:gd name="connsiteX9" fmla="*/ 1177 w 10044"/>
              <a:gd name="connsiteY9" fmla="*/ 10000 h 10000"/>
              <a:gd name="connsiteX10" fmla="*/ 1755 w 10044"/>
              <a:gd name="connsiteY10" fmla="*/ 7467 h 10000"/>
              <a:gd name="connsiteX11" fmla="*/ 10022 w 10044"/>
              <a:gd name="connsiteY11" fmla="*/ 7467 h 10000"/>
              <a:gd name="connsiteX12" fmla="*/ 10043 w 10044"/>
              <a:gd name="connsiteY12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44" h="10000">
                <a:moveTo>
                  <a:pt x="10043" y="0"/>
                </a:moveTo>
                <a:lnTo>
                  <a:pt x="735" y="0"/>
                </a:lnTo>
                <a:lnTo>
                  <a:pt x="592" y="0"/>
                </a:lnTo>
                <a:lnTo>
                  <a:pt x="0" y="0"/>
                </a:lnTo>
                <a:lnTo>
                  <a:pt x="0" y="4961"/>
                </a:lnTo>
                <a:lnTo>
                  <a:pt x="0" y="4961"/>
                </a:lnTo>
                <a:lnTo>
                  <a:pt x="0" y="4961"/>
                </a:lnTo>
                <a:lnTo>
                  <a:pt x="592" y="7467"/>
                </a:lnTo>
                <a:lnTo>
                  <a:pt x="592" y="7467"/>
                </a:lnTo>
                <a:cubicBezTo>
                  <a:pt x="786" y="8311"/>
                  <a:pt x="983" y="9156"/>
                  <a:pt x="1177" y="10000"/>
                </a:cubicBezTo>
                <a:cubicBezTo>
                  <a:pt x="1369" y="9156"/>
                  <a:pt x="1563" y="8311"/>
                  <a:pt x="1755" y="7467"/>
                </a:cubicBezTo>
                <a:lnTo>
                  <a:pt x="10022" y="7467"/>
                </a:lnTo>
                <a:cubicBezTo>
                  <a:pt x="10014" y="4978"/>
                  <a:pt x="10051" y="2489"/>
                  <a:pt x="10043" y="0"/>
                </a:cubicBezTo>
                <a:close/>
              </a:path>
            </a:pathLst>
          </a:custGeom>
          <a:solidFill>
            <a:srgbClr val="FDC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5220000" y="4499999"/>
            <a:ext cx="2160000" cy="61918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buFontTx/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836076" y="339670"/>
            <a:ext cx="5543762" cy="291418"/>
          </a:xfrm>
        </p:spPr>
        <p:txBody>
          <a:bodyPr anchor="t">
            <a:noAutofit/>
          </a:bodyPr>
          <a:lstStyle>
            <a:lvl1pPr algn="r">
              <a:defRPr sz="1800" b="1" cap="all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Add project name IN ARIAL 18pt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36076" y="655321"/>
            <a:ext cx="5543762" cy="333357"/>
          </a:xfrm>
        </p:spPr>
        <p:txBody>
          <a:bodyPr>
            <a:noAutofit/>
          </a:bodyPr>
          <a:lstStyle>
            <a:lvl1pPr marL="0" indent="0" algn="r">
              <a:buNone/>
              <a:defRPr sz="1400" cap="all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24" indent="0" algn="ctr">
              <a:buNone/>
              <a:defRPr sz="1500"/>
            </a:lvl2pPr>
            <a:lvl3pPr marL="685850" indent="0" algn="ctr">
              <a:buNone/>
              <a:defRPr sz="1350"/>
            </a:lvl3pPr>
            <a:lvl4pPr marL="1028772" indent="0" algn="ctr">
              <a:buNone/>
              <a:defRPr sz="1200"/>
            </a:lvl4pPr>
            <a:lvl5pPr marL="1371696" indent="0" algn="ctr">
              <a:buNone/>
              <a:defRPr sz="1200"/>
            </a:lvl5pPr>
            <a:lvl6pPr marL="1714622" indent="0" algn="ctr">
              <a:buNone/>
              <a:defRPr sz="1200"/>
            </a:lvl6pPr>
            <a:lvl7pPr marL="2057546" indent="0" algn="ctr">
              <a:buNone/>
              <a:defRPr sz="1200"/>
            </a:lvl7pPr>
            <a:lvl8pPr marL="2400470" indent="0" algn="ctr">
              <a:buNone/>
              <a:defRPr sz="1200"/>
            </a:lvl8pPr>
            <a:lvl9pPr marL="2743395" indent="0" algn="ctr">
              <a:buNone/>
              <a:defRPr sz="1200"/>
            </a:lvl9pPr>
          </a:lstStyle>
          <a:p>
            <a:r>
              <a:rPr lang="en-US" dirty="0"/>
              <a:t>City/area, country in ARIAL 14pt</a:t>
            </a:r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5274918" y="7391526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client(s) in Arial 11 </a:t>
            </a:r>
            <a:r>
              <a:rPr lang="en-US" dirty="0" err="1"/>
              <a:t>pt</a:t>
            </a:r>
            <a:endParaRPr lang="en-GB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274916" y="7081270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5274918" y="7897380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contractor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5274916" y="4639764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5274916" y="6267837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5274918" y="8201856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contractor in Arial 11 </a:t>
            </a:r>
            <a:r>
              <a:rPr lang="en-US" dirty="0" err="1"/>
              <a:t>pt</a:t>
            </a:r>
            <a:endParaRPr lang="en-GB" dirty="0"/>
          </a:p>
        </p:txBody>
      </p:sp>
      <p:sp>
        <p:nvSpPr>
          <p:cNvPr id="19" name="Text Placehold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5274918" y="4938462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application in Arial 11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5274918" y="6564593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market in Arial 11 </a:t>
            </a:r>
            <a:r>
              <a:rPr lang="en-US" dirty="0" err="1"/>
              <a:t>pt</a:t>
            </a:r>
            <a:endParaRPr lang="en-GB" dirty="0"/>
          </a:p>
        </p:txBody>
      </p:sp>
      <p:sp>
        <p:nvSpPr>
          <p:cNvPr id="23" name="Picture Placeholder 41"/>
          <p:cNvSpPr>
            <a:spLocks noGrp="1"/>
          </p:cNvSpPr>
          <p:nvPr>
            <p:ph type="pic" sz="quarter" idx="21"/>
          </p:nvPr>
        </p:nvSpPr>
        <p:spPr>
          <a:xfrm>
            <a:off x="179837" y="1080000"/>
            <a:ext cx="4932000" cy="476334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24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5274918" y="9845049"/>
            <a:ext cx="2011680" cy="645881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business unit name (s) in Arial 11pt</a:t>
            </a:r>
          </a:p>
        </p:txBody>
      </p:sp>
      <p:sp>
        <p:nvSpPr>
          <p:cNvPr id="25" name="TextBox 24"/>
          <p:cNvSpPr txBox="1"/>
          <p:nvPr userDrawn="1"/>
        </p:nvSpPr>
        <p:spPr>
          <a:xfrm>
            <a:off x="5274916" y="9537959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Keller companies</a:t>
            </a:r>
          </a:p>
        </p:txBody>
      </p:sp>
      <p:sp>
        <p:nvSpPr>
          <p:cNvPr id="26" name="Text Placeholder 19"/>
          <p:cNvSpPr>
            <a:spLocks noGrp="1"/>
          </p:cNvSpPr>
          <p:nvPr>
            <p:ph type="body" sz="quarter" idx="26" hasCustomPrompt="1"/>
          </p:nvPr>
        </p:nvSpPr>
        <p:spPr>
          <a:xfrm>
            <a:off x="5274918" y="9020117"/>
            <a:ext cx="2011680" cy="493776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value if appropriate, or delete off slide master</a:t>
            </a:r>
            <a:endParaRPr lang="en-GB" dirty="0"/>
          </a:p>
        </p:txBody>
      </p:sp>
      <p:sp>
        <p:nvSpPr>
          <p:cNvPr id="27" name="TextBox 26"/>
          <p:cNvSpPr txBox="1"/>
          <p:nvPr userDrawn="1"/>
        </p:nvSpPr>
        <p:spPr>
          <a:xfrm>
            <a:off x="5274918" y="8711786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b="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Value</a:t>
            </a: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179999" y="6048000"/>
            <a:ext cx="4932000" cy="3600000"/>
          </a:xfrm>
        </p:spPr>
        <p:txBody>
          <a:bodyPr tIns="91440" rIns="91440">
            <a:noAutofit/>
          </a:bodyPr>
          <a:lstStyle>
            <a:lvl1pPr marL="231790" indent="-231790">
              <a:buClr>
                <a:schemeClr val="accent2"/>
              </a:buClr>
              <a:buFont typeface="Arial" panose="020B0604020202020204" pitchFamily="34" charset="0"/>
              <a:buChar char="•"/>
              <a:defRPr sz="13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90" indent="0">
              <a:lnSpc>
                <a:spcPct val="114000"/>
              </a:lnSpc>
              <a:buFontTx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Click to edit Master text styles, Arial Bold 13 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en-US" dirty="0"/>
              <a:t>Second level, Arial 10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29" name="TextBox 28"/>
          <p:cNvSpPr txBox="1"/>
          <p:nvPr userDrawn="1"/>
        </p:nvSpPr>
        <p:spPr>
          <a:xfrm>
            <a:off x="5274916" y="5449174"/>
            <a:ext cx="2011680" cy="296081"/>
          </a:xfrm>
          <a:prstGeom prst="rect">
            <a:avLst/>
          </a:prstGeom>
          <a:noFill/>
        </p:spPr>
        <p:txBody>
          <a:bodyPr wrap="none" lIns="91440" tIns="91440" rIns="91440" bIns="0" rtlCol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1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</a:p>
        </p:txBody>
      </p:sp>
      <p:sp>
        <p:nvSpPr>
          <p:cNvPr id="30" name="Text Placeholder 19"/>
          <p:cNvSpPr>
            <a:spLocks noGrp="1"/>
          </p:cNvSpPr>
          <p:nvPr>
            <p:ph type="body" sz="quarter" idx="28" hasCustomPrompt="1"/>
          </p:nvPr>
        </p:nvSpPr>
        <p:spPr>
          <a:xfrm>
            <a:off x="5274918" y="5753844"/>
            <a:ext cx="2011680" cy="493468"/>
          </a:xfrm>
        </p:spPr>
        <p:txBody>
          <a:bodyPr lIns="91440" tIns="0" rIns="91440" bIns="18288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technique in Arial 11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35" name="TextBox 34"/>
          <p:cNvSpPr txBox="1"/>
          <p:nvPr userDrawn="1"/>
        </p:nvSpPr>
        <p:spPr>
          <a:xfrm>
            <a:off x="5363838" y="1132243"/>
            <a:ext cx="2016000" cy="29437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achievements</a:t>
            </a:r>
          </a:p>
        </p:txBody>
      </p:sp>
      <p:sp>
        <p:nvSpPr>
          <p:cNvPr id="36" name="Text Placeholder 19"/>
          <p:cNvSpPr>
            <a:spLocks noGrp="1"/>
          </p:cNvSpPr>
          <p:nvPr>
            <p:ph type="body" sz="quarter" idx="20" hasCustomPrompt="1"/>
          </p:nvPr>
        </p:nvSpPr>
        <p:spPr>
          <a:xfrm>
            <a:off x="5354733" y="1547999"/>
            <a:ext cx="1931863" cy="2855985"/>
          </a:xfrm>
          <a:noFill/>
        </p:spPr>
        <p:txBody>
          <a:bodyPr wrap="square" rIns="45720">
            <a:noAutofit/>
          </a:bodyPr>
          <a:lstStyle>
            <a:lvl1pPr marL="171462" indent="-17146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2060"/>
              </a:buClr>
              <a:buFont typeface="Arial" panose="020B0604020202020204" pitchFamily="34" charset="0"/>
              <a:buChar char="•"/>
              <a:tabLst>
                <a:tab pos="177812" algn="l"/>
              </a:tabLs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 Arial 10 </a:t>
            </a:r>
            <a:r>
              <a:rPr lang="en-US" dirty="0" err="1"/>
              <a:t>pt</a:t>
            </a:r>
            <a:r>
              <a:rPr lang="en-US" dirty="0"/>
              <a:t>, bullet point highlights / impressive outcomes.</a:t>
            </a:r>
            <a:endParaRPr lang="en-GB" dirty="0"/>
          </a:p>
        </p:txBody>
      </p:sp>
      <p:sp>
        <p:nvSpPr>
          <p:cNvPr id="47" name="Freeform 13"/>
          <p:cNvSpPr>
            <a:spLocks noChangeAspect="1"/>
          </p:cNvSpPr>
          <p:nvPr userDrawn="1"/>
        </p:nvSpPr>
        <p:spPr bwMode="auto">
          <a:xfrm>
            <a:off x="179837" y="9712260"/>
            <a:ext cx="5040000" cy="979553"/>
          </a:xfrm>
          <a:custGeom>
            <a:avLst/>
            <a:gdLst>
              <a:gd name="T0" fmla="*/ 3550 w 3756"/>
              <a:gd name="T1" fmla="*/ 105 h 730"/>
              <a:gd name="T2" fmla="*/ 3342 w 3756"/>
              <a:gd name="T3" fmla="*/ 315 h 730"/>
              <a:gd name="T4" fmla="*/ 3032 w 3756"/>
              <a:gd name="T5" fmla="*/ 0 h 730"/>
              <a:gd name="T6" fmla="*/ 0 w 3756"/>
              <a:gd name="T7" fmla="*/ 0 h 730"/>
              <a:gd name="T8" fmla="*/ 0 w 3756"/>
              <a:gd name="T9" fmla="*/ 730 h 730"/>
              <a:gd name="T10" fmla="*/ 3446 w 3756"/>
              <a:gd name="T11" fmla="*/ 730 h 730"/>
              <a:gd name="T12" fmla="*/ 3756 w 3756"/>
              <a:gd name="T13" fmla="*/ 730 h 730"/>
              <a:gd name="T14" fmla="*/ 3756 w 3756"/>
              <a:gd name="T15" fmla="*/ 105 h 730"/>
              <a:gd name="T16" fmla="*/ 3550 w 3756"/>
              <a:gd name="T17" fmla="*/ 105 h 7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56" h="730">
                <a:moveTo>
                  <a:pt x="3550" y="105"/>
                </a:moveTo>
                <a:lnTo>
                  <a:pt x="3342" y="315"/>
                </a:lnTo>
                <a:lnTo>
                  <a:pt x="3032" y="0"/>
                </a:lnTo>
                <a:lnTo>
                  <a:pt x="0" y="0"/>
                </a:lnTo>
                <a:lnTo>
                  <a:pt x="0" y="730"/>
                </a:lnTo>
                <a:lnTo>
                  <a:pt x="3446" y="730"/>
                </a:lnTo>
                <a:lnTo>
                  <a:pt x="3756" y="730"/>
                </a:lnTo>
                <a:lnTo>
                  <a:pt x="3756" y="105"/>
                </a:lnTo>
                <a:lnTo>
                  <a:pt x="3550" y="105"/>
                </a:lnTo>
                <a:close/>
              </a:path>
            </a:pathLst>
          </a:custGeom>
          <a:solidFill>
            <a:srgbClr val="CCD6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37" y="339670"/>
            <a:ext cx="1440000" cy="409700"/>
          </a:xfrm>
          <a:prstGeom prst="rect">
            <a:avLst/>
          </a:prstGeom>
        </p:spPr>
      </p:pic>
      <p:sp>
        <p:nvSpPr>
          <p:cNvPr id="34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316799" y="9792000"/>
            <a:ext cx="3780000" cy="750532"/>
          </a:xfrm>
        </p:spPr>
        <p:txBody>
          <a:bodyPr/>
          <a:lstStyle>
            <a:lvl1pPr marL="0" indent="0">
              <a:buNone/>
              <a:defRPr lang="en-GB" sz="1000" b="0" i="0" baseline="0">
                <a:effectLst/>
              </a:defRPr>
            </a:lvl1pPr>
            <a:lvl2pPr marL="377994" indent="0">
              <a:buNone/>
              <a:defRPr/>
            </a:lvl2pPr>
            <a:lvl3pPr marL="755989" indent="0">
              <a:buNone/>
              <a:defRPr/>
            </a:lvl3pPr>
            <a:lvl4pPr marL="1133982" indent="0">
              <a:buNone/>
              <a:defRPr/>
            </a:lvl4pPr>
            <a:lvl5pPr marL="1511976" indent="0">
              <a:buNone/>
              <a:defRPr/>
            </a:lvl5pPr>
          </a:lstStyle>
          <a:p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customer feedback in Arial 10 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quotes; including job title, type of client (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Commercial Director, Residential Developer) in Arial 10 </a:t>
            </a:r>
            <a:r>
              <a:rPr lang="en-US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en-US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bold</a:t>
            </a:r>
          </a:p>
          <a:p>
            <a:endParaRPr lang="en-GB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19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4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3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31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393B145-CB3E-423D-9D63-48E8B9E29CFF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31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3" y="9909731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EDA2741-8D65-47FA-87D6-1C257D0414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</p:sldLayoutIdLst>
  <p:txStyles>
    <p:titleStyle>
      <a:lvl1pPr algn="l" defTabSz="755989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8997" indent="-188997" algn="l" defTabSz="755989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6991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44986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2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22979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700973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78969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962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955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949" indent="-188997" algn="l" defTabSz="755989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93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89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83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975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970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965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958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952" algn="l" defTabSz="75598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/>
              <a:t>Follo</a:t>
            </a:r>
            <a:r>
              <a:rPr lang="sv-SE" dirty="0"/>
              <a:t> Line Ski RW Sp4-5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Bane NOR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OHLA Norge</a:t>
            </a:r>
          </a:p>
          <a:p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Permanent </a:t>
            </a:r>
            <a:r>
              <a:rPr lang="en-US" dirty="0" err="1"/>
              <a:t>støttemur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err="1"/>
              <a:t>Infrastruktur</a:t>
            </a:r>
            <a:r>
              <a:rPr lang="en-US" dirty="0"/>
              <a:t> </a:t>
            </a:r>
            <a:r>
              <a:rPr lang="en-US" dirty="0" err="1"/>
              <a:t>jernbane</a:t>
            </a:r>
            <a:endParaRPr lang="en-US" dirty="0"/>
          </a:p>
          <a:p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Keller Geoteknikk AS</a:t>
            </a:r>
          </a:p>
          <a:p>
            <a:r>
              <a:rPr lang="en-US" dirty="0"/>
              <a:t>Keller Grundbau</a:t>
            </a:r>
          </a:p>
          <a:p>
            <a:r>
              <a:rPr lang="en-US" dirty="0"/>
              <a:t>Keller Grundläggning</a:t>
            </a:r>
          </a:p>
          <a:p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nb-NO" dirty="0"/>
              <a:t>65 millioner NOK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7"/>
          </p:nvPr>
        </p:nvSpPr>
        <p:spPr>
          <a:xfrm>
            <a:off x="179999" y="6048000"/>
            <a:ext cx="4932000" cy="3533775"/>
          </a:xfrm>
        </p:spPr>
        <p:txBody>
          <a:bodyPr/>
          <a:lstStyle/>
          <a:p>
            <a:r>
              <a:rPr lang="nb-NO" dirty="0"/>
              <a:t>Prosjektet</a:t>
            </a:r>
          </a:p>
          <a:p>
            <a:pPr lvl="1"/>
            <a:r>
              <a:rPr lang="nb-NO" sz="900" dirty="0"/>
              <a:t>Prosjektet Follobanen Ski er en del av den nye høyhastighetsbanen mellom Oslo og Ski. Etter ferdigstillelse i 2022 får Ski et moderne transportknutepunkt med tre plattformer og et totalfornyet stasjonsområde. </a:t>
            </a:r>
          </a:p>
          <a:p>
            <a:pPr lvl="1"/>
            <a:r>
              <a:rPr lang="nb-NO" sz="900" dirty="0"/>
              <a:t>For å bygge sporene nord for stasjonen måtte det bygges en permanent støttemur.</a:t>
            </a:r>
          </a:p>
          <a:p>
            <a:pPr lvl="1" indent="-231790">
              <a:lnSpc>
                <a:spcPct val="90000"/>
              </a:lnSpc>
              <a:spcBef>
                <a:spcPts val="827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nb-NO" sz="1300" b="1" dirty="0">
                <a:solidFill>
                  <a:schemeClr val="accent1"/>
                </a:solidFill>
              </a:rPr>
              <a:t>Utfordringen</a:t>
            </a:r>
          </a:p>
          <a:p>
            <a:pPr marL="403240" lvl="1" indent="-171450">
              <a:buFont typeface="Wingdings" panose="05000000000000000000" pitchFamily="2" charset="2"/>
              <a:buChar char="Ø"/>
            </a:pPr>
            <a:r>
              <a:rPr lang="nb-NO" sz="900" dirty="0"/>
              <a:t>Vanskelige jordforhold inkludert sensitiv my leire, </a:t>
            </a:r>
            <a:r>
              <a:rPr lang="nb-NO" sz="900" dirty="0" err="1"/>
              <a:t>morenlag</a:t>
            </a:r>
            <a:r>
              <a:rPr lang="nb-NO" sz="900" dirty="0"/>
              <a:t>, store steinblokker og fast grunnfjell.</a:t>
            </a:r>
          </a:p>
          <a:p>
            <a:pPr marL="403240" lvl="1" indent="-171450">
              <a:buFont typeface="Wingdings" panose="05000000000000000000" pitchFamily="2" charset="2"/>
              <a:buChar char="Ø"/>
            </a:pPr>
            <a:r>
              <a:rPr lang="nb-NO" sz="900" dirty="0"/>
              <a:t>Ekstraordinære sveisedetaljkrav for peller og ankerbjelker.</a:t>
            </a:r>
          </a:p>
          <a:p>
            <a:pPr marL="403240" lvl="1" indent="-171450">
              <a:buFont typeface="Wingdings" panose="05000000000000000000" pitchFamily="2" charset="2"/>
              <a:buChar char="Ø"/>
            </a:pPr>
            <a:r>
              <a:rPr lang="nb-NO" sz="900" dirty="0"/>
              <a:t>Kompleks logistikk på stedet og begrenset arbeidsplass.</a:t>
            </a:r>
          </a:p>
          <a:p>
            <a:pPr marL="403240" lvl="1" indent="-171450">
              <a:buFont typeface="Wingdings" panose="05000000000000000000" pitchFamily="2" charset="2"/>
              <a:buChar char="Ø"/>
            </a:pPr>
            <a:r>
              <a:rPr lang="nb-NO" sz="900" dirty="0"/>
              <a:t>Tilværelse av fullt operative spor langs veggen.</a:t>
            </a:r>
          </a:p>
          <a:p>
            <a:pPr marL="403240" lvl="1" indent="-171450">
              <a:buFont typeface="Wingdings" panose="05000000000000000000" pitchFamily="2" charset="2"/>
              <a:buChar char="Ø"/>
            </a:pPr>
            <a:r>
              <a:rPr lang="nb-NO" sz="900" dirty="0"/>
              <a:t>Sekvensering for å maksimere produksjonen (opptil 3 borerigger samtidig på stedet)</a:t>
            </a:r>
          </a:p>
          <a:p>
            <a:pPr lvl="1" indent="-231790">
              <a:lnSpc>
                <a:spcPct val="90000"/>
              </a:lnSpc>
              <a:spcBef>
                <a:spcPts val="827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nb-NO" sz="1300" b="1" dirty="0">
                <a:solidFill>
                  <a:schemeClr val="accent1"/>
                </a:solidFill>
              </a:rPr>
              <a:t>Løsningen</a:t>
            </a:r>
          </a:p>
          <a:p>
            <a:pPr marL="403240" lvl="1" indent="-171450">
              <a:buFont typeface="Wingdings" panose="05000000000000000000" pitchFamily="2" charset="2"/>
              <a:buChar char="ü"/>
            </a:pPr>
            <a:r>
              <a:rPr lang="nb-NO" sz="900" dirty="0"/>
              <a:t>Dobbelthodet bore-system for å minimere forstyrrelsen av omkringliggende jord. </a:t>
            </a:r>
          </a:p>
          <a:p>
            <a:pPr marL="403240" lvl="1" indent="-171450">
              <a:buFont typeface="Wingdings" panose="05000000000000000000" pitchFamily="2" charset="2"/>
              <a:buChar char="ü"/>
            </a:pPr>
            <a:r>
              <a:rPr lang="nb-NO" sz="900" dirty="0"/>
              <a:t>Sveiseanlegg for å prefabrikkere peleforingsrør og ankerbjelker.</a:t>
            </a:r>
          </a:p>
          <a:p>
            <a:pPr marL="403240" lvl="1" indent="-171450">
              <a:buFont typeface="Wingdings" panose="05000000000000000000" pitchFamily="2" charset="2"/>
              <a:buChar char="ü"/>
            </a:pPr>
            <a:r>
              <a:rPr lang="nb-NO" sz="900" dirty="0"/>
              <a:t>Reserveutstyr for å holde den stramme tidsplanen. 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 err="1"/>
              <a:t>Stålpeler</a:t>
            </a:r>
            <a:endParaRPr lang="en-US" dirty="0"/>
          </a:p>
          <a:p>
            <a:r>
              <a:rPr lang="en-US" dirty="0" err="1"/>
              <a:t>Grunnankere</a:t>
            </a:r>
            <a:endParaRPr lang="en-US" dirty="0"/>
          </a:p>
          <a:p>
            <a:r>
              <a:rPr lang="en-US" dirty="0" err="1"/>
              <a:t>Sprøytebetong</a:t>
            </a:r>
            <a:endParaRPr lang="en-US" dirty="0"/>
          </a:p>
          <a:p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0"/>
          </p:nvPr>
        </p:nvSpPr>
        <p:spPr>
          <a:xfrm>
            <a:off x="273077" y="4981468"/>
            <a:ext cx="4838922" cy="728876"/>
          </a:xfrm>
        </p:spPr>
        <p:txBody>
          <a:bodyPr/>
          <a:lstStyle/>
          <a:p>
            <a:r>
              <a:rPr lang="en-US" dirty="0" err="1"/>
              <a:t>Støttevegger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består</a:t>
            </a:r>
            <a:r>
              <a:rPr lang="en-US" dirty="0"/>
              <a:t> av </a:t>
            </a:r>
            <a:r>
              <a:rPr lang="en-US" dirty="0" err="1"/>
              <a:t>stålpeller</a:t>
            </a:r>
            <a:r>
              <a:rPr lang="en-US" dirty="0"/>
              <a:t>, </a:t>
            </a:r>
            <a:r>
              <a:rPr lang="en-US" dirty="0" err="1"/>
              <a:t>grunnankere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sprøytebetong</a:t>
            </a:r>
            <a:r>
              <a:rPr lang="en-US" dirty="0"/>
              <a:t> for å </a:t>
            </a:r>
            <a:r>
              <a:rPr lang="en-US" dirty="0" err="1"/>
              <a:t>beholde</a:t>
            </a:r>
            <a:r>
              <a:rPr lang="en-US" dirty="0"/>
              <a:t> </a:t>
            </a:r>
            <a:r>
              <a:rPr lang="en-US" dirty="0" err="1"/>
              <a:t>utgravningen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opptil</a:t>
            </a:r>
            <a:r>
              <a:rPr lang="en-US" dirty="0"/>
              <a:t> 7 meters </a:t>
            </a:r>
            <a:r>
              <a:rPr lang="en-US" dirty="0" err="1"/>
              <a:t>dybde</a:t>
            </a:r>
            <a:r>
              <a:rPr lang="en-US" dirty="0"/>
              <a:t>.</a:t>
            </a:r>
          </a:p>
          <a:p>
            <a:r>
              <a:rPr lang="en-US" dirty="0"/>
              <a:t>391 </a:t>
            </a:r>
            <a:r>
              <a:rPr lang="en-US" dirty="0" err="1"/>
              <a:t>stålpeller</a:t>
            </a:r>
            <a:r>
              <a:rPr lang="en-US" dirty="0"/>
              <a:t> (5950 m), 199 </a:t>
            </a:r>
            <a:r>
              <a:rPr lang="en-US" dirty="0" err="1"/>
              <a:t>grunnankere</a:t>
            </a:r>
            <a:r>
              <a:rPr lang="en-US" dirty="0"/>
              <a:t> (5400 m) </a:t>
            </a:r>
            <a:r>
              <a:rPr lang="en-US" dirty="0" err="1"/>
              <a:t>og</a:t>
            </a:r>
            <a:r>
              <a:rPr lang="en-US" dirty="0"/>
              <a:t> 1500 m² </a:t>
            </a:r>
            <a:r>
              <a:rPr lang="en-US" dirty="0" err="1"/>
              <a:t>sprøytebetong</a:t>
            </a:r>
            <a:r>
              <a:rPr lang="en-US" dirty="0"/>
              <a:t>. </a:t>
            </a:r>
          </a:p>
          <a:p>
            <a:r>
              <a:rPr lang="en-US" dirty="0"/>
              <a:t>Ring-Bit system med Pilot bit </a:t>
            </a:r>
            <a:r>
              <a:rPr lang="en-US" dirty="0" err="1"/>
              <a:t>brukt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peller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dobbelthodet</a:t>
            </a:r>
            <a:r>
              <a:rPr lang="en-US" dirty="0"/>
              <a:t> bore-system </a:t>
            </a:r>
            <a:r>
              <a:rPr lang="en-US" dirty="0" err="1"/>
              <a:t>brukt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ankerboring</a:t>
            </a:r>
            <a:r>
              <a:rPr lang="en-US" dirty="0"/>
              <a:t>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0D3393F-5C39-4663-AC96-16288D68E85A}"/>
                  </a:ext>
                </a:extLst>
              </p14:cNvPr>
              <p14:cNvContentPartPr/>
              <p14:nvPr/>
            </p14:nvContentPartPr>
            <p14:xfrm>
              <a:off x="6723817" y="3272470"/>
              <a:ext cx="6840" cy="36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0D3393F-5C39-4663-AC96-16288D68E85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15177" y="3263830"/>
                <a:ext cx="2448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0254FD3-36B9-4831-839E-7D78BD255DA4}"/>
                  </a:ext>
                </a:extLst>
              </p14:cNvPr>
              <p14:cNvContentPartPr/>
              <p14:nvPr/>
            </p14:nvContentPartPr>
            <p14:xfrm>
              <a:off x="5949457" y="3853870"/>
              <a:ext cx="16920" cy="180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0254FD3-36B9-4831-839E-7D78BD255DA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40817" y="3845230"/>
                <a:ext cx="34560" cy="35640"/>
              </a:xfrm>
              <a:prstGeom prst="rect">
                <a:avLst/>
              </a:prstGeom>
            </p:spPr>
          </p:pic>
        </mc:Fallback>
      </mc:AlternateContent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10C44380-4FDB-46E6-8B67-FBD4BF4298C8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16799" y="9792000"/>
            <a:ext cx="2312101" cy="845520"/>
          </a:xfrm>
        </p:spPr>
        <p:txBody>
          <a:bodyPr>
            <a:normAutofit/>
          </a:bodyPr>
          <a:lstStyle/>
          <a:p>
            <a:pPr algn="l" rtl="0" fontAlgn="base"/>
            <a:r>
              <a:rPr lang="nb-NO" sz="9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Prosjektleder </a:t>
            </a:r>
            <a:r>
              <a:rPr lang="nb-NO" sz="9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Hovedentreprenør</a:t>
            </a:r>
            <a:r>
              <a:rPr lang="nb-NO" sz="9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  <a:endParaRPr lang="en-US" sz="9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nb-NO" sz="9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Vidal Alcon</a:t>
            </a:r>
            <a:br>
              <a:rPr lang="sv-SE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nb-NO" sz="900" dirty="0">
                <a:solidFill>
                  <a:srgbClr val="000000"/>
                </a:solidFill>
              </a:rPr>
              <a:t>vidal.alcon@ohla-norge.no</a:t>
            </a:r>
            <a:endParaRPr lang="nb-NO" sz="900" dirty="0"/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id="{95F49093-6219-454A-AFB6-4C06847AF425}"/>
              </a:ext>
            </a:extLst>
          </p:cNvPr>
          <p:cNvSpPr txBox="1">
            <a:spLocks/>
          </p:cNvSpPr>
          <p:nvPr/>
        </p:nvSpPr>
        <p:spPr>
          <a:xfrm>
            <a:off x="2453640" y="9792300"/>
            <a:ext cx="1775460" cy="845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755989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lang="en-GB" sz="1000" b="0" i="0" kern="1200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77994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985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55989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652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33982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11976" indent="0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07896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962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955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949" indent="-188997" algn="l" defTabSz="755989" rtl="0" eaLnBrk="1" latinLnBrk="0" hangingPunct="1">
              <a:lnSpc>
                <a:spcPct val="90000"/>
              </a:lnSpc>
              <a:spcBef>
                <a:spcPts val="414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base"/>
            <a:r>
              <a:rPr lang="sv-SE" b="1" dirty="0" err="1">
                <a:solidFill>
                  <a:srgbClr val="000000"/>
                </a:solidFill>
              </a:rPr>
              <a:t>Prosjekt</a:t>
            </a:r>
            <a:r>
              <a:rPr lang="sv-SE" b="1" dirty="0">
                <a:solidFill>
                  <a:srgbClr val="000000"/>
                </a:solidFill>
              </a:rPr>
              <a:t> start dato:</a:t>
            </a:r>
          </a:p>
          <a:p>
            <a:pPr algn="r" fontAlgn="base"/>
            <a:r>
              <a:rPr lang="nb-NO" dirty="0"/>
              <a:t>Mars 2021</a:t>
            </a:r>
          </a:p>
          <a:p>
            <a:pPr algn="r" fontAlgn="base"/>
            <a:r>
              <a:rPr lang="nb-NO" b="1" dirty="0"/>
              <a:t>Prosjekt slutt dato:</a:t>
            </a:r>
          </a:p>
          <a:p>
            <a:pPr algn="r" fontAlgn="base"/>
            <a:r>
              <a:rPr lang="nb-NO" dirty="0"/>
              <a:t>November 2021</a:t>
            </a:r>
          </a:p>
        </p:txBody>
      </p:sp>
      <p:pic>
        <p:nvPicPr>
          <p:cNvPr id="22" name="Picture Placeholder 21" descr="A picture containing grass, sky, outdoor, road&#10;&#10;Description automatically generated">
            <a:extLst>
              <a:ext uri="{FF2B5EF4-FFF2-40B4-BE49-F238E27FC236}">
                <a16:creationId xmlns:a16="http://schemas.microsoft.com/office/drawing/2014/main" id="{1B104EFA-D017-4DB3-AE0F-6510FD8C9546}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3" b="8403"/>
          <a:stretch/>
        </p:blipFill>
        <p:spPr>
          <a:xfrm>
            <a:off x="172800" y="853200"/>
            <a:ext cx="7200900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34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2016 Keller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3366"/>
      </a:accent1>
      <a:accent2>
        <a:srgbClr val="FDC600"/>
      </a:accent2>
      <a:accent3>
        <a:srgbClr val="6685A3"/>
      </a:accent3>
      <a:accent4>
        <a:srgbClr val="FEDD66"/>
      </a:accent4>
      <a:accent5>
        <a:srgbClr val="CCD6E0"/>
      </a:accent5>
      <a:accent6>
        <a:srgbClr val="FEE899"/>
      </a:accent6>
      <a:hlink>
        <a:srgbClr val="003366"/>
      </a:hlink>
      <a:folHlink>
        <a:srgbClr val="6685A3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onstruction Document" ma:contentTypeID="0x0101005B7B14565F8340DDA55F042075BA6F0201010100C60E3985482A8143A86C257460354F06" ma:contentTypeVersion="15" ma:contentTypeDescription="Create a new document." ma:contentTypeScope="" ma:versionID="29965ac98b6aa8ca7c673a910a3ce08d">
  <xsd:schema xmlns:xsd="http://www.w3.org/2001/XMLSchema" xmlns:xs="http://www.w3.org/2001/XMLSchema" xmlns:p="http://schemas.microsoft.com/office/2006/metadata/properties" xmlns:ns2="75c51c03-cce0-4dad-ae75-435153f7ed27" xmlns:ns3="c2a09328-b47c-4c99-892b-747a1bce7a88" targetNamespace="http://schemas.microsoft.com/office/2006/metadata/properties" ma:root="true" ma:fieldsID="7399fa9f12d844b4817591cb6982ad4d" ns2:_="" ns3:_="">
    <xsd:import namespace="75c51c03-cce0-4dad-ae75-435153f7ed27"/>
    <xsd:import namespace="c2a09328-b47c-4c99-892b-747a1bce7a88"/>
    <xsd:element name="properties">
      <xsd:complexType>
        <xsd:sequence>
          <xsd:element name="documentManagement">
            <xsd:complexType>
              <xsd:all>
                <xsd:element ref="ns2:ImConstructionPha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c51c03-cce0-4dad-ae75-435153f7ed27" elementFormDefault="qualified">
    <xsd:import namespace="http://schemas.microsoft.com/office/2006/documentManagement/types"/>
    <xsd:import namespace="http://schemas.microsoft.com/office/infopath/2007/PartnerControls"/>
    <xsd:element name="ImConstructionPhase" ma:index="8" nillable="true" ma:displayName="Construction Phase" ma:format="Dropdown" ma:internalName="ImConstructionPhase">
      <xsd:simpleType>
        <xsd:restriction base="dms:Choice">
          <xsd:enumeration value="Inquiry"/>
          <xsd:enumeration value="Bid"/>
          <xsd:enumeration value="Negotiation"/>
          <xsd:enumeration value="Preparation"/>
          <xsd:enumeration value="Execution"/>
          <xsd:enumeration value="Finishing"/>
          <xsd:enumeration value="Guarantee"/>
        </xsd:restriction>
      </xsd:simpleType>
    </xsd:element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a09328-b47c-4c99-892b-747a1bce7a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5c51c03-cce0-4dad-ae75-435153f7ed27">
      <UserInfo>
        <DisplayName>Wetzlmaier, Christian</DisplayName>
        <AccountId>701</AccountId>
        <AccountType/>
      </UserInfo>
    </SharedWithUsers>
    <ImConstructionPhase xmlns="75c51c03-cce0-4dad-ae75-435153f7ed2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167634-ED27-4725-AD8C-0A82E16FF2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c51c03-cce0-4dad-ae75-435153f7ed27"/>
    <ds:schemaRef ds:uri="c2a09328-b47c-4c99-892b-747a1bce7a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8C07A53-2DA3-4627-AF8B-71BA0F3DCD5A}">
  <ds:schemaRefs>
    <ds:schemaRef ds:uri="http://purl.org/dc/elements/1.1/"/>
    <ds:schemaRef ds:uri="http://www.w3.org/XML/1998/namespace"/>
    <ds:schemaRef ds:uri="http://schemas.microsoft.com/office/2006/metadata/properties"/>
    <ds:schemaRef ds:uri="a2ce0cf7-378e-4d92-9040-5bad92fe7d19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5be1f2d6-4fa9-49fe-a7c3-ec9d2326498a"/>
    <ds:schemaRef ds:uri="http://purl.org/dc/dcmitype/"/>
    <ds:schemaRef ds:uri="7168adcb-138c-4af6-9c0d-ea64c42e5c93"/>
    <ds:schemaRef ds:uri="d0a2752d-00d1-40bc-8b50-44f8cd1054fc"/>
    <ds:schemaRef ds:uri="75c51c03-cce0-4dad-ae75-435153f7ed27"/>
  </ds:schemaRefs>
</ds:datastoreItem>
</file>

<file path=customXml/itemProps3.xml><?xml version="1.0" encoding="utf-8"?>
<ds:datastoreItem xmlns:ds="http://schemas.openxmlformats.org/officeDocument/2006/customXml" ds:itemID="{D4313000-766E-426B-B02D-63EC49F527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228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UI</vt:lpstr>
      <vt:lpstr>Wingdings</vt:lpstr>
      <vt:lpstr>Office Theme</vt:lpstr>
      <vt:lpstr>Follo Line Ski RW Sp4-5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Schleter, Marisa</dc:creator>
  <cp:lastModifiedBy>Njua, Agnes</cp:lastModifiedBy>
  <cp:revision>36</cp:revision>
  <cp:lastPrinted>2017-03-27T13:57:50Z</cp:lastPrinted>
  <dcterms:created xsi:type="dcterms:W3CDTF">2016-07-07T17:57:06Z</dcterms:created>
  <dcterms:modified xsi:type="dcterms:W3CDTF">2021-12-08T08:50:40Z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0x0101005B7B14565F8340DDA55F042075BA6F0201010100C60E3985482A8143A86C257460354F06</vt:lpwstr>
  </property>
</Properties>
</file>